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diagrams/colors2.xml" ContentType="application/vnd.openxmlformats-officedocument.drawingml.diagramColors+xml"/>
  <Default Extension="bin" ContentType="application/vnd.openxmlformats-officedocument.presentationml.printerSettings"/>
  <Override PartName="/ppt/notesSlides/notesSlide30.xml" ContentType="application/vnd.openxmlformats-officedocument.presentationml.notesSlide+xml"/>
  <Override PartName="/ppt/diagrams/layout8.xml" ContentType="application/vnd.openxmlformats-officedocument.drawingml.diagramLayout+xml"/>
  <Override PartName="/ppt/notesSlides/notesSlide13.xml" ContentType="application/vnd.openxmlformats-officedocument.presentationml.notesSlide+xml"/>
  <Default Extension="wmf" ContentType="image/x-wmf"/>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diagrams/colors6.xml" ContentType="application/vnd.openxmlformats-officedocument.drawingml.diagramColors+xml"/>
  <Override PartName="/ppt/diagrams/quickStyle8.xml" ContentType="application/vnd.openxmlformats-officedocument.drawingml.diagramStyle+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theme/theme1.xml" ContentType="application/vnd.openxmlformats-officedocument.theme+xml"/>
  <Override PartName="/ppt/diagrams/drawing3.xml" ContentType="application/vnd.ms-office.drawingml.diagramDrawing+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quickStyle1.xml" ContentType="application/vnd.openxmlformats-officedocument.drawingml.diagramStyl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notesSlides/notesSlide8.xml" ContentType="application/vnd.openxmlformats-officedocument.presentationml.notesSlide+xml"/>
  <Override PartName="/ppt/diagrams/drawing7.xml" ContentType="application/vnd.ms-office.drawingml.diagramDrawing+xml"/>
  <Override PartName="/ppt/diagrams/layout5.xml" ContentType="application/vnd.openxmlformats-officedocument.drawingml.diagramLayout+xml"/>
  <Override PartName="/ppt/diagrams/data6.xml" ContentType="application/vnd.openxmlformats-officedocument.drawingml.diagramData+xml"/>
  <Override PartName="/ppt/diagrams/quickStyle5.xml" ContentType="application/vnd.openxmlformats-officedocument.drawingml.diagramStyle+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diagrams/colors3.xml" ContentType="application/vnd.openxmlformats-officedocument.drawingml.diagramColors+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diagrams/colors7.xml" ContentType="application/vnd.openxmlformats-officedocument.drawingml.diagramColors+xml"/>
  <Override PartName="/ppt/slides/slide4.xml" ContentType="application/vnd.openxmlformats-officedocument.presentationml.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24.xml" ContentType="application/vnd.openxmlformats-officedocument.presentationml.slide+xml"/>
  <Override PartName="/ppt/theme/theme2.xml" ContentType="application/vnd.openxmlformats-officedocument.theme+xml"/>
  <Override PartName="/ppt/handoutMasters/handoutMaster1.xml" ContentType="application/vnd.openxmlformats-officedocument.presentationml.handoutMaster+xml"/>
  <Override PartName="/ppt/diagrams/drawing4.xml" ContentType="application/vnd.ms-office.drawingml.diagramDrawing+xml"/>
  <Override PartName="/ppt/slideLayouts/slideLayout11.xml" ContentType="application/vnd.openxmlformats-officedocument.presentationml.slideLayout+xml"/>
  <Override PartName="/ppt/diagrams/layout2.xml" ContentType="application/vnd.openxmlformats-officedocument.drawingml.diagram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diagrams/data3.xml" ContentType="application/vnd.openxmlformats-officedocument.drawingml.diagramData+xml"/>
  <Override PartName="/ppt/diagrams/quickStyle2.xml" ContentType="application/vnd.openxmlformats-officedocument.drawingml.diagramStyl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31.xml" ContentType="application/vnd.openxmlformats-officedocument.presentationml.slide+xml"/>
  <Override PartName="/ppt/notesSlides/notesSlide9.xml" ContentType="application/vnd.openxmlformats-officedocument.presentationml.notesSlide+xml"/>
  <Override PartName="/ppt/diagrams/drawing8.xml" ContentType="application/vnd.ms-office.drawingml.diagramDrawing+xml"/>
  <Override PartName="/ppt/diagrams/layout6.xml" ContentType="application/vnd.openxmlformats-officedocument.drawingml.diagramLayout+xml"/>
  <Override PartName="/ppt/diagrams/data7.xml" ContentType="application/vnd.openxmlformats-officedocument.drawingml.diagramData+xml"/>
  <Override PartName="/ppt/notesSlides/notesSlide11.xml" ContentType="application/vnd.openxmlformats-officedocument.presentationml.notesSlide+xml"/>
  <Override PartName="/ppt/diagrams/quickStyle6.xml" ContentType="application/vnd.openxmlformats-officedocument.drawingml.diagramStyle+xml"/>
  <Override PartName="/ppt/notesSlides/notesSlide27.xml" ContentType="application/vnd.openxmlformats-officedocument.presentationml.notesSlide+xml"/>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diagrams/colors4.xml" ContentType="application/vnd.openxmlformats-officedocument.drawingml.diagramColors+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diagrams/drawing1.xml" ContentType="application/vnd.ms-office.drawingml.diagramDrawing+xml"/>
  <Override PartName="/ppt/notesSlides/notesSlide15.xml" ContentType="application/vnd.openxmlformats-officedocument.presentationml.notesSlide+xml"/>
  <Override PartName="/ppt/notesSlides/notesSlide4.xml" ContentType="application/vnd.openxmlformats-officedocument.presentationml.notesSlide+xml"/>
  <Override PartName="/ppt/diagrams/colors8.xml" ContentType="application/vnd.openxmlformats-officedocument.drawingml.diagramColors+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theme/theme3.xml" ContentType="application/vnd.openxmlformats-officedocument.theme+xml"/>
  <Override PartName="/ppt/diagrams/drawing5.xml" ContentType="application/vnd.ms-office.drawingml.diagramDrawing+xml"/>
  <Override PartName="/ppt/slideLayouts/slideLayout12.xml" ContentType="application/vnd.openxmlformats-officedocument.presentationml.slideLayout+xml"/>
  <Override PartName="/ppt/diagrams/layout3.xml" ContentType="application/vnd.openxmlformats-officedocument.drawingml.diagram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quickStyle3.xml" ContentType="application/vnd.openxmlformats-officedocument.drawingml.diagramStyl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diagrams/colors1.xml" ContentType="application/vnd.openxmlformats-officedocument.drawingml.diagramColors+xml"/>
  <Override PartName="/ppt/tableStyles.xml" ContentType="application/vnd.openxmlformats-officedocument.presentationml.tableStyles+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docProps/app.xml" ContentType="application/vnd.openxmlformats-officedocument.extended-properties+xml"/>
  <Override PartName="/ppt/diagrams/layout7.xml" ContentType="application/vnd.openxmlformats-officedocument.drawingml.diagramLayout+xml"/>
  <Override PartName="/ppt/notesMasters/notesMaster1.xml" ContentType="application/vnd.openxmlformats-officedocument.presentationml.notesMaster+xml"/>
  <Override PartName="/ppt/diagrams/data8.xml" ContentType="application/vnd.openxmlformats-officedocument.drawingml.diagramData+xml"/>
  <Override PartName="/ppt/notesSlides/notesSlide12.xml" ContentType="application/vnd.openxmlformats-officedocument.presentationml.notesSlide+xml"/>
  <Override PartName="/ppt/diagrams/quickStyle7.xml" ContentType="application/vnd.openxmlformats-officedocument.drawingml.diagramStyl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diagrams/colors5.xml" ContentType="application/vnd.openxmlformats-officedocument.drawingml.diagramColors+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diagrams/drawing2.xml" ContentType="application/vnd.ms-office.drawingml.diagramDrawing+xml"/>
  <Override PartName="/ppt/notesSlides/notesSlide16.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notesSlides/notesSlide21.xml" ContentType="application/vnd.openxmlformats-officedocument.presentationml.notesSlide+xml"/>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diagrams/drawing6.xml" ContentType="application/vnd.ms-office.drawingml.diagramDrawing+xml"/>
  <Override PartName="/ppt/slideLayouts/slideLayout13.xml" ContentType="application/vnd.openxmlformats-officedocument.presentationml.slideLayout+xml"/>
  <Override PartName="/ppt/diagrams/layout4.xml" ContentType="application/vnd.openxmlformats-officedocument.drawingml.diagramLayout+xml"/>
  <Default Extension="pdf" ContentType="application/pdf"/>
  <Override PartName="/ppt/diagrams/data5.xml" ContentType="application/vnd.openxmlformats-officedocument.drawingml.diagramData+xml"/>
  <Override PartName="/ppt/diagrams/quickStyle4.xml" ContentType="application/vnd.openxmlformats-officedocument.drawingml.diagramStyle+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733" r:id="rId1"/>
  </p:sldMasterIdLst>
  <p:notesMasterIdLst>
    <p:notesMasterId r:id="rId40"/>
  </p:notesMasterIdLst>
  <p:handoutMasterIdLst>
    <p:handoutMasterId r:id="rId41"/>
  </p:handoutMasterIdLst>
  <p:sldIdLst>
    <p:sldId id="326" r:id="rId2"/>
    <p:sldId id="327" r:id="rId3"/>
    <p:sldId id="328" r:id="rId4"/>
    <p:sldId id="330" r:id="rId5"/>
    <p:sldId id="331" r:id="rId6"/>
    <p:sldId id="350" r:id="rId7"/>
    <p:sldId id="333" r:id="rId8"/>
    <p:sldId id="334" r:id="rId9"/>
    <p:sldId id="335" r:id="rId10"/>
    <p:sldId id="336" r:id="rId11"/>
    <p:sldId id="337" r:id="rId12"/>
    <p:sldId id="338" r:id="rId13"/>
    <p:sldId id="291" r:id="rId14"/>
    <p:sldId id="292" r:id="rId15"/>
    <p:sldId id="293" r:id="rId16"/>
    <p:sldId id="294" r:id="rId17"/>
    <p:sldId id="339" r:id="rId18"/>
    <p:sldId id="295" r:id="rId19"/>
    <p:sldId id="296" r:id="rId20"/>
    <p:sldId id="340" r:id="rId21"/>
    <p:sldId id="341" r:id="rId22"/>
    <p:sldId id="342" r:id="rId23"/>
    <p:sldId id="297" r:id="rId24"/>
    <p:sldId id="298" r:id="rId25"/>
    <p:sldId id="300" r:id="rId26"/>
    <p:sldId id="301" r:id="rId27"/>
    <p:sldId id="305" r:id="rId28"/>
    <p:sldId id="303" r:id="rId29"/>
    <p:sldId id="304" r:id="rId30"/>
    <p:sldId id="343" r:id="rId31"/>
    <p:sldId id="344" r:id="rId32"/>
    <p:sldId id="345" r:id="rId33"/>
    <p:sldId id="346" r:id="rId34"/>
    <p:sldId id="347" r:id="rId35"/>
    <p:sldId id="306" r:id="rId36"/>
    <p:sldId id="348" r:id="rId37"/>
    <p:sldId id="349" r:id="rId38"/>
    <p:sldId id="329" r:id="rId3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inimized">
    <p:restoredLeft sz="15620"/>
    <p:restoredTop sz="88568" autoAdjust="0"/>
  </p:normalViewPr>
  <p:slideViewPr>
    <p:cSldViewPr>
      <p:cViewPr>
        <p:scale>
          <a:sx n="100" d="100"/>
          <a:sy n="100" d="100"/>
        </p:scale>
        <p:origin x="-1720" y="-8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2" d="100"/>
          <a:sy n="122" d="100"/>
        </p:scale>
        <p:origin x="-3768"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EA7591-2717-294E-AC74-2F172A4BEE55}"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5F7A0593-40EF-7443-B9C7-B17AAC770186}">
      <dgm:prSet phldrT="[Text]" custT="1"/>
      <dgm:spPr>
        <a:ln w="19050">
          <a:solidFill>
            <a:schemeClr val="tx2">
              <a:lumMod val="60000"/>
              <a:lumOff val="40000"/>
            </a:schemeClr>
          </a:solidFill>
        </a:ln>
        <a:effectLst/>
      </dgm:spPr>
      <dgm:t>
        <a:bodyPr/>
        <a:lstStyle/>
        <a:p>
          <a:r>
            <a:rPr lang="en-US" sz="2400" b="1" dirty="0" smtClean="0">
              <a:effectLst/>
            </a:rPr>
            <a:t>Channel</a:t>
          </a:r>
          <a:endParaRPr lang="en-US" sz="2400" b="1" dirty="0">
            <a:effectLst/>
          </a:endParaRPr>
        </a:p>
      </dgm:t>
    </dgm:pt>
    <dgm:pt modelId="{5A1B5EDB-2951-0946-8D14-FF5D7B1E31E2}" type="parTrans" cxnId="{036C5106-7C5E-454C-9236-E7B42F4D24C2}">
      <dgm:prSet/>
      <dgm:spPr/>
      <dgm:t>
        <a:bodyPr/>
        <a:lstStyle/>
        <a:p>
          <a:endParaRPr lang="en-US"/>
        </a:p>
      </dgm:t>
    </dgm:pt>
    <dgm:pt modelId="{994B5059-DE77-C346-91CC-BA59A87E4E48}" type="sibTrans" cxnId="{036C5106-7C5E-454C-9236-E7B42F4D24C2}">
      <dgm:prSet/>
      <dgm:spPr/>
      <dgm:t>
        <a:bodyPr/>
        <a:lstStyle/>
        <a:p>
          <a:endParaRPr lang="en-US"/>
        </a:p>
      </dgm:t>
    </dgm:pt>
    <dgm:pt modelId="{BEA58EC8-6F44-824B-8D04-115EA1FC02F2}">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Wireless networking typically involves broadcast communications, which is far more susceptible to eavesdropping and jamming than wired networks</a:t>
          </a:r>
        </a:p>
      </dgm:t>
    </dgm:pt>
    <dgm:pt modelId="{BBB8D625-25F1-DB44-A5A2-632761202113}" type="parTrans" cxnId="{1FFC736F-71F2-764D-996C-E064FB022629}">
      <dgm:prSet/>
      <dgm:spPr/>
      <dgm:t>
        <a:bodyPr/>
        <a:lstStyle/>
        <a:p>
          <a:endParaRPr lang="en-US"/>
        </a:p>
      </dgm:t>
    </dgm:pt>
    <dgm:pt modelId="{CF938962-7E20-B54D-9975-25F5545BEC37}" type="sibTrans" cxnId="{1FFC736F-71F2-764D-996C-E064FB022629}">
      <dgm:prSet/>
      <dgm:spPr/>
      <dgm:t>
        <a:bodyPr/>
        <a:lstStyle/>
        <a:p>
          <a:endParaRPr lang="en-US"/>
        </a:p>
      </dgm:t>
    </dgm:pt>
    <dgm:pt modelId="{9C4980AA-34C1-964E-9280-C164845186A9}">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Wireless networks are also more vulnerable to active attacks that exploit vulnerabilities in communications protocols</a:t>
          </a:r>
        </a:p>
      </dgm:t>
    </dgm:pt>
    <dgm:pt modelId="{7825D392-F834-6F45-9B2E-C5A59A596DE7}" type="parTrans" cxnId="{F967A18F-0832-7246-BE38-313AAC28F3D1}">
      <dgm:prSet/>
      <dgm:spPr/>
      <dgm:t>
        <a:bodyPr/>
        <a:lstStyle/>
        <a:p>
          <a:endParaRPr lang="en-US"/>
        </a:p>
      </dgm:t>
    </dgm:pt>
    <dgm:pt modelId="{4C28BAFB-D900-044F-A2E7-1CFE84B779F9}" type="sibTrans" cxnId="{F967A18F-0832-7246-BE38-313AAC28F3D1}">
      <dgm:prSet/>
      <dgm:spPr/>
      <dgm:t>
        <a:bodyPr/>
        <a:lstStyle/>
        <a:p>
          <a:endParaRPr lang="en-US"/>
        </a:p>
      </dgm:t>
    </dgm:pt>
    <dgm:pt modelId="{CEF1222E-8B86-2146-AED0-DB7AB15B0325}">
      <dgm:prSet custT="1"/>
      <dgm:spPr>
        <a:ln w="19050">
          <a:solidFill>
            <a:schemeClr val="tx2">
              <a:lumMod val="60000"/>
              <a:lumOff val="40000"/>
            </a:schemeClr>
          </a:solidFill>
        </a:ln>
        <a:effectLst/>
      </dgm:spPr>
      <dgm:t>
        <a:bodyPr/>
        <a:lstStyle/>
        <a:p>
          <a:r>
            <a:rPr lang="en-US" sz="2400" b="1" dirty="0" smtClean="0">
              <a:effectLst/>
            </a:rPr>
            <a:t>Mobility</a:t>
          </a:r>
        </a:p>
      </dgm:t>
    </dgm:pt>
    <dgm:pt modelId="{9C396527-8503-6343-B043-7311677CCE0B}" type="parTrans" cxnId="{347E552D-25BE-E64F-A282-CB9A0A08080F}">
      <dgm:prSet/>
      <dgm:spPr/>
      <dgm:t>
        <a:bodyPr/>
        <a:lstStyle/>
        <a:p>
          <a:endParaRPr lang="en-US"/>
        </a:p>
      </dgm:t>
    </dgm:pt>
    <dgm:pt modelId="{919814D4-B308-EF46-8761-95EDA8157785}" type="sibTrans" cxnId="{347E552D-25BE-E64F-A282-CB9A0A08080F}">
      <dgm:prSet/>
      <dgm:spPr/>
      <dgm:t>
        <a:bodyPr/>
        <a:lstStyle/>
        <a:p>
          <a:endParaRPr lang="en-US"/>
        </a:p>
      </dgm:t>
    </dgm:pt>
    <dgm:pt modelId="{2E164398-7D34-FC44-AB73-5DFE00B98D9D}">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Wireless devices are far more portable and mobile than wired devices </a:t>
          </a:r>
        </a:p>
      </dgm:t>
    </dgm:pt>
    <dgm:pt modelId="{E6E4804B-67E9-3041-BACB-CF3FD61E4B71}" type="parTrans" cxnId="{5A85B1E2-4852-8C48-8A25-E4816DBB2F7E}">
      <dgm:prSet/>
      <dgm:spPr/>
      <dgm:t>
        <a:bodyPr/>
        <a:lstStyle/>
        <a:p>
          <a:endParaRPr lang="en-US"/>
        </a:p>
      </dgm:t>
    </dgm:pt>
    <dgm:pt modelId="{6F1ECED3-A442-364E-916F-33D8EEF3E85B}" type="sibTrans" cxnId="{5A85B1E2-4852-8C48-8A25-E4816DBB2F7E}">
      <dgm:prSet/>
      <dgm:spPr/>
      <dgm:t>
        <a:bodyPr/>
        <a:lstStyle/>
        <a:p>
          <a:endParaRPr lang="en-US"/>
        </a:p>
      </dgm:t>
    </dgm:pt>
    <dgm:pt modelId="{9854278D-CA32-2C47-B1FA-7FEDEC6CF047}">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This mobility results in a number of risks</a:t>
          </a:r>
        </a:p>
      </dgm:t>
    </dgm:pt>
    <dgm:pt modelId="{C336F402-856E-A744-A6D8-A858E23E76AB}" type="parTrans" cxnId="{BB9D36AF-44A2-A546-B74C-00C646D68489}">
      <dgm:prSet/>
      <dgm:spPr/>
      <dgm:t>
        <a:bodyPr/>
        <a:lstStyle/>
        <a:p>
          <a:endParaRPr lang="en-US"/>
        </a:p>
      </dgm:t>
    </dgm:pt>
    <dgm:pt modelId="{37623277-AD8F-D648-834A-11AB9E0BE915}" type="sibTrans" cxnId="{BB9D36AF-44A2-A546-B74C-00C646D68489}">
      <dgm:prSet/>
      <dgm:spPr/>
      <dgm:t>
        <a:bodyPr/>
        <a:lstStyle/>
        <a:p>
          <a:endParaRPr lang="en-US"/>
        </a:p>
      </dgm:t>
    </dgm:pt>
    <dgm:pt modelId="{2E2839CA-FD40-E54F-B454-A54C58DCA1EC}">
      <dgm:prSet custT="1"/>
      <dgm:spPr>
        <a:ln w="19050">
          <a:solidFill>
            <a:schemeClr val="tx2">
              <a:lumMod val="60000"/>
              <a:lumOff val="40000"/>
            </a:schemeClr>
          </a:solidFill>
        </a:ln>
        <a:effectLst/>
      </dgm:spPr>
      <dgm:t>
        <a:bodyPr/>
        <a:lstStyle/>
        <a:p>
          <a:r>
            <a:rPr lang="en-US" sz="2400" b="1" dirty="0" smtClean="0">
              <a:effectLst/>
            </a:rPr>
            <a:t>Resources</a:t>
          </a:r>
        </a:p>
      </dgm:t>
    </dgm:pt>
    <dgm:pt modelId="{1E322007-44B1-3340-BFDD-B3464DA447FD}" type="parTrans" cxnId="{D43F12EB-7EFF-4C4D-8A11-DDEBCC34FAC5}">
      <dgm:prSet/>
      <dgm:spPr/>
      <dgm:t>
        <a:bodyPr/>
        <a:lstStyle/>
        <a:p>
          <a:endParaRPr lang="en-US"/>
        </a:p>
      </dgm:t>
    </dgm:pt>
    <dgm:pt modelId="{B56AF4C8-A1BD-EC48-9604-FE1989F6F0FF}" type="sibTrans" cxnId="{D43F12EB-7EFF-4C4D-8A11-DDEBCC34FAC5}">
      <dgm:prSet/>
      <dgm:spPr/>
      <dgm:t>
        <a:bodyPr/>
        <a:lstStyle/>
        <a:p>
          <a:endParaRPr lang="en-US"/>
        </a:p>
      </dgm:t>
    </dgm:pt>
    <dgm:pt modelId="{7EB02CAC-5F44-1844-8022-C832067FE3E5}">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Some wireless devices, such as smartphones and tablets, have sophisticated operating systems but limited memory and processing resources with which to counter threats, including denial of service and malware</a:t>
          </a:r>
        </a:p>
      </dgm:t>
    </dgm:pt>
    <dgm:pt modelId="{12437B1F-C631-7A40-9B04-FE9480EE00CA}" type="parTrans" cxnId="{7057C22C-F846-384D-B921-8B3E6041CA9C}">
      <dgm:prSet/>
      <dgm:spPr/>
      <dgm:t>
        <a:bodyPr/>
        <a:lstStyle/>
        <a:p>
          <a:endParaRPr lang="en-US"/>
        </a:p>
      </dgm:t>
    </dgm:pt>
    <dgm:pt modelId="{5F671FEC-DA6D-534F-BAE1-5FD2F591EC9D}" type="sibTrans" cxnId="{7057C22C-F846-384D-B921-8B3E6041CA9C}">
      <dgm:prSet/>
      <dgm:spPr/>
      <dgm:t>
        <a:bodyPr/>
        <a:lstStyle/>
        <a:p>
          <a:endParaRPr lang="en-US"/>
        </a:p>
      </dgm:t>
    </dgm:pt>
    <dgm:pt modelId="{EA95307F-805F-0048-8FA0-7863F8330663}">
      <dgm:prSet custT="1"/>
      <dgm:spPr>
        <a:ln w="19050">
          <a:solidFill>
            <a:schemeClr val="tx2">
              <a:lumMod val="60000"/>
              <a:lumOff val="40000"/>
            </a:schemeClr>
          </a:solidFill>
        </a:ln>
        <a:effectLst/>
      </dgm:spPr>
      <dgm:t>
        <a:bodyPr/>
        <a:lstStyle/>
        <a:p>
          <a:r>
            <a:rPr lang="en-US" sz="2400" b="1" dirty="0" smtClean="0">
              <a:effectLst/>
            </a:rPr>
            <a:t>Accessibility</a:t>
          </a:r>
          <a:r>
            <a:rPr lang="en-US" sz="1600" b="1" dirty="0" smtClean="0">
              <a:effectLst/>
            </a:rPr>
            <a:t> </a:t>
          </a:r>
        </a:p>
      </dgm:t>
    </dgm:pt>
    <dgm:pt modelId="{28579A18-503B-E744-8E05-481BD6C85DE3}" type="parTrans" cxnId="{CEC3C809-7C3C-244E-80F0-91AB2632A770}">
      <dgm:prSet/>
      <dgm:spPr/>
      <dgm:t>
        <a:bodyPr/>
        <a:lstStyle/>
        <a:p>
          <a:endParaRPr lang="en-US"/>
        </a:p>
      </dgm:t>
    </dgm:pt>
    <dgm:pt modelId="{94135DCA-3EF3-BC4E-A6F0-D4658F68709C}" type="sibTrans" cxnId="{CEC3C809-7C3C-244E-80F0-91AB2632A770}">
      <dgm:prSet/>
      <dgm:spPr/>
      <dgm:t>
        <a:bodyPr/>
        <a:lstStyle/>
        <a:p>
          <a:endParaRPr lang="en-US"/>
        </a:p>
      </dgm:t>
    </dgm:pt>
    <dgm:pt modelId="{38534438-B4E8-E14B-BB5E-09B8CC4B5F3A}">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Some wireless devices, such as sensors and robots, may be left unattended in remote and/or hostile locations </a:t>
          </a:r>
        </a:p>
      </dgm:t>
    </dgm:pt>
    <dgm:pt modelId="{B2936050-6A6A-FE4D-849C-7ABA0E9BBDB3}" type="parTrans" cxnId="{3AAC3A26-CC23-BC47-AAC0-3F543B68E514}">
      <dgm:prSet/>
      <dgm:spPr/>
      <dgm:t>
        <a:bodyPr/>
        <a:lstStyle/>
        <a:p>
          <a:endParaRPr lang="en-US"/>
        </a:p>
      </dgm:t>
    </dgm:pt>
    <dgm:pt modelId="{975E2BC2-276D-E446-815C-39904ADCF9E2}" type="sibTrans" cxnId="{3AAC3A26-CC23-BC47-AAC0-3F543B68E514}">
      <dgm:prSet/>
      <dgm:spPr/>
      <dgm:t>
        <a:bodyPr/>
        <a:lstStyle/>
        <a:p>
          <a:endParaRPr lang="en-US"/>
        </a:p>
      </dgm:t>
    </dgm:pt>
    <dgm:pt modelId="{98E4DC32-E364-A345-B4E5-30AA6E12BE76}">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This greatly increases their vulnerability to physical attacks </a:t>
          </a:r>
          <a:endParaRPr lang="en-US" sz="1400" dirty="0">
            <a:effectLst>
              <a:outerShdw blurRad="38100" dist="38100" dir="2700000" algn="tl">
                <a:srgbClr val="000000">
                  <a:alpha val="43137"/>
                </a:srgbClr>
              </a:outerShdw>
            </a:effectLst>
          </a:endParaRPr>
        </a:p>
      </dgm:t>
    </dgm:pt>
    <dgm:pt modelId="{B734726D-087C-A246-85C3-D788A134CC8A}" type="parTrans" cxnId="{D9501F4F-C1C4-3F4E-A080-AFE593045DC0}">
      <dgm:prSet/>
      <dgm:spPr/>
      <dgm:t>
        <a:bodyPr/>
        <a:lstStyle/>
        <a:p>
          <a:endParaRPr lang="en-US"/>
        </a:p>
      </dgm:t>
    </dgm:pt>
    <dgm:pt modelId="{24F7655D-4BBD-874A-87BE-88485339E572}" type="sibTrans" cxnId="{D9501F4F-C1C4-3F4E-A080-AFE593045DC0}">
      <dgm:prSet/>
      <dgm:spPr/>
      <dgm:t>
        <a:bodyPr/>
        <a:lstStyle/>
        <a:p>
          <a:endParaRPr lang="en-US"/>
        </a:p>
      </dgm:t>
    </dgm:pt>
    <dgm:pt modelId="{623D7F66-FB0B-F84A-BE21-9BCFAFC76FDE}" type="pres">
      <dgm:prSet presAssocID="{6AEA7591-2717-294E-AC74-2F172A4BEE55}" presName="theList" presStyleCnt="0">
        <dgm:presLayoutVars>
          <dgm:dir/>
          <dgm:animLvl val="lvl"/>
          <dgm:resizeHandles val="exact"/>
        </dgm:presLayoutVars>
      </dgm:prSet>
      <dgm:spPr/>
      <dgm:t>
        <a:bodyPr/>
        <a:lstStyle/>
        <a:p>
          <a:endParaRPr lang="en-US"/>
        </a:p>
      </dgm:t>
    </dgm:pt>
    <dgm:pt modelId="{CD2748F6-4D63-D248-B5E7-6E680D0C28A8}" type="pres">
      <dgm:prSet presAssocID="{5F7A0593-40EF-7443-B9C7-B17AAC770186}" presName="compNode" presStyleCnt="0"/>
      <dgm:spPr/>
    </dgm:pt>
    <dgm:pt modelId="{367C5AC0-6917-C543-B624-D9CB0ED51128}" type="pres">
      <dgm:prSet presAssocID="{5F7A0593-40EF-7443-B9C7-B17AAC770186}" presName="aNode" presStyleLbl="bgShp" presStyleIdx="0" presStyleCnt="4"/>
      <dgm:spPr/>
      <dgm:t>
        <a:bodyPr/>
        <a:lstStyle/>
        <a:p>
          <a:endParaRPr lang="en-US"/>
        </a:p>
      </dgm:t>
    </dgm:pt>
    <dgm:pt modelId="{77B04B13-2C26-CD46-9B73-874AD9E88A80}" type="pres">
      <dgm:prSet presAssocID="{5F7A0593-40EF-7443-B9C7-B17AAC770186}" presName="textNode" presStyleLbl="bgShp" presStyleIdx="0" presStyleCnt="4"/>
      <dgm:spPr/>
      <dgm:t>
        <a:bodyPr/>
        <a:lstStyle/>
        <a:p>
          <a:endParaRPr lang="en-US"/>
        </a:p>
      </dgm:t>
    </dgm:pt>
    <dgm:pt modelId="{02D4DFA6-A1C8-4645-AD7A-EE452C13A194}" type="pres">
      <dgm:prSet presAssocID="{5F7A0593-40EF-7443-B9C7-B17AAC770186}" presName="compChildNode" presStyleCnt="0"/>
      <dgm:spPr/>
    </dgm:pt>
    <dgm:pt modelId="{EAE72DD1-C22A-2B43-B5DC-607885006453}" type="pres">
      <dgm:prSet presAssocID="{5F7A0593-40EF-7443-B9C7-B17AAC770186}" presName="theInnerList" presStyleCnt="0"/>
      <dgm:spPr/>
    </dgm:pt>
    <dgm:pt modelId="{67929803-14DF-1544-8D2B-323DE6F32F3A}" type="pres">
      <dgm:prSet presAssocID="{BEA58EC8-6F44-824B-8D04-115EA1FC02F2}" presName="childNode" presStyleLbl="node1" presStyleIdx="0" presStyleCnt="7" custScaleX="104584" custScaleY="133625">
        <dgm:presLayoutVars>
          <dgm:bulletEnabled val="1"/>
        </dgm:presLayoutVars>
      </dgm:prSet>
      <dgm:spPr/>
      <dgm:t>
        <a:bodyPr/>
        <a:lstStyle/>
        <a:p>
          <a:endParaRPr lang="en-US"/>
        </a:p>
      </dgm:t>
    </dgm:pt>
    <dgm:pt modelId="{F3BC14C9-950F-E444-9CF9-B377B7447F5C}" type="pres">
      <dgm:prSet presAssocID="{BEA58EC8-6F44-824B-8D04-115EA1FC02F2}" presName="aSpace2" presStyleCnt="0"/>
      <dgm:spPr/>
    </dgm:pt>
    <dgm:pt modelId="{2AC36D6D-3FE5-6D44-BDB2-E7B3AF562E88}" type="pres">
      <dgm:prSet presAssocID="{9C4980AA-34C1-964E-9280-C164845186A9}" presName="childNode" presStyleLbl="node1" presStyleIdx="1" presStyleCnt="7">
        <dgm:presLayoutVars>
          <dgm:bulletEnabled val="1"/>
        </dgm:presLayoutVars>
      </dgm:prSet>
      <dgm:spPr/>
      <dgm:t>
        <a:bodyPr/>
        <a:lstStyle/>
        <a:p>
          <a:endParaRPr lang="en-US"/>
        </a:p>
      </dgm:t>
    </dgm:pt>
    <dgm:pt modelId="{84D54343-F889-0D4E-A7C8-7E6B06F86C06}" type="pres">
      <dgm:prSet presAssocID="{5F7A0593-40EF-7443-B9C7-B17AAC770186}" presName="aSpace" presStyleCnt="0"/>
      <dgm:spPr/>
    </dgm:pt>
    <dgm:pt modelId="{72C4E8DE-9717-984B-9961-BAD11361B5DD}" type="pres">
      <dgm:prSet presAssocID="{CEF1222E-8B86-2146-AED0-DB7AB15B0325}" presName="compNode" presStyleCnt="0"/>
      <dgm:spPr/>
    </dgm:pt>
    <dgm:pt modelId="{9B5A35BD-4791-FB4F-B56D-AD2780711BE1}" type="pres">
      <dgm:prSet presAssocID="{CEF1222E-8B86-2146-AED0-DB7AB15B0325}" presName="aNode" presStyleLbl="bgShp" presStyleIdx="1" presStyleCnt="4"/>
      <dgm:spPr/>
      <dgm:t>
        <a:bodyPr/>
        <a:lstStyle/>
        <a:p>
          <a:endParaRPr lang="en-US"/>
        </a:p>
      </dgm:t>
    </dgm:pt>
    <dgm:pt modelId="{CD6BFC7C-6754-A041-B4BB-E707FDE1447C}" type="pres">
      <dgm:prSet presAssocID="{CEF1222E-8B86-2146-AED0-DB7AB15B0325}" presName="textNode" presStyleLbl="bgShp" presStyleIdx="1" presStyleCnt="4"/>
      <dgm:spPr/>
      <dgm:t>
        <a:bodyPr/>
        <a:lstStyle/>
        <a:p>
          <a:endParaRPr lang="en-US"/>
        </a:p>
      </dgm:t>
    </dgm:pt>
    <dgm:pt modelId="{5F6DDD6C-E0CC-BF4F-897B-E5225E86E8F8}" type="pres">
      <dgm:prSet presAssocID="{CEF1222E-8B86-2146-AED0-DB7AB15B0325}" presName="compChildNode" presStyleCnt="0"/>
      <dgm:spPr/>
    </dgm:pt>
    <dgm:pt modelId="{B98E5CAC-6981-5841-BEB2-C72BA5CAF46C}" type="pres">
      <dgm:prSet presAssocID="{CEF1222E-8B86-2146-AED0-DB7AB15B0325}" presName="theInnerList" presStyleCnt="0"/>
      <dgm:spPr/>
    </dgm:pt>
    <dgm:pt modelId="{DC2651F7-2330-7942-BE36-688BFEEBAAE3}" type="pres">
      <dgm:prSet presAssocID="{2E164398-7D34-FC44-AB73-5DFE00B98D9D}" presName="childNode" presStyleLbl="node1" presStyleIdx="2" presStyleCnt="7">
        <dgm:presLayoutVars>
          <dgm:bulletEnabled val="1"/>
        </dgm:presLayoutVars>
      </dgm:prSet>
      <dgm:spPr/>
      <dgm:t>
        <a:bodyPr/>
        <a:lstStyle/>
        <a:p>
          <a:endParaRPr lang="en-US"/>
        </a:p>
      </dgm:t>
    </dgm:pt>
    <dgm:pt modelId="{8C1BA2A7-D3CB-FA4E-8AB7-C5642A7C6EFA}" type="pres">
      <dgm:prSet presAssocID="{2E164398-7D34-FC44-AB73-5DFE00B98D9D}" presName="aSpace2" presStyleCnt="0"/>
      <dgm:spPr/>
    </dgm:pt>
    <dgm:pt modelId="{628DA986-683D-C44A-8E27-1838073A0383}" type="pres">
      <dgm:prSet presAssocID="{9854278D-CA32-2C47-B1FA-7FEDEC6CF047}" presName="childNode" presStyleLbl="node1" presStyleIdx="3" presStyleCnt="7">
        <dgm:presLayoutVars>
          <dgm:bulletEnabled val="1"/>
        </dgm:presLayoutVars>
      </dgm:prSet>
      <dgm:spPr/>
      <dgm:t>
        <a:bodyPr/>
        <a:lstStyle/>
        <a:p>
          <a:endParaRPr lang="en-US"/>
        </a:p>
      </dgm:t>
    </dgm:pt>
    <dgm:pt modelId="{5C04C512-C0B5-C648-A1CF-6D74883C16A7}" type="pres">
      <dgm:prSet presAssocID="{CEF1222E-8B86-2146-AED0-DB7AB15B0325}" presName="aSpace" presStyleCnt="0"/>
      <dgm:spPr/>
    </dgm:pt>
    <dgm:pt modelId="{C80EA9E8-D8F8-C446-BEF6-9F24EE037F42}" type="pres">
      <dgm:prSet presAssocID="{2E2839CA-FD40-E54F-B454-A54C58DCA1EC}" presName="compNode" presStyleCnt="0"/>
      <dgm:spPr/>
    </dgm:pt>
    <dgm:pt modelId="{E7DFC90C-6F3C-9C48-A13E-218F85B3DF76}" type="pres">
      <dgm:prSet presAssocID="{2E2839CA-FD40-E54F-B454-A54C58DCA1EC}" presName="aNode" presStyleLbl="bgShp" presStyleIdx="2" presStyleCnt="4"/>
      <dgm:spPr/>
      <dgm:t>
        <a:bodyPr/>
        <a:lstStyle/>
        <a:p>
          <a:endParaRPr lang="en-US"/>
        </a:p>
      </dgm:t>
    </dgm:pt>
    <dgm:pt modelId="{0B47A9F2-9FCF-7244-BA40-DCF5C1ADFC6A}" type="pres">
      <dgm:prSet presAssocID="{2E2839CA-FD40-E54F-B454-A54C58DCA1EC}" presName="textNode" presStyleLbl="bgShp" presStyleIdx="2" presStyleCnt="4"/>
      <dgm:spPr/>
      <dgm:t>
        <a:bodyPr/>
        <a:lstStyle/>
        <a:p>
          <a:endParaRPr lang="en-US"/>
        </a:p>
      </dgm:t>
    </dgm:pt>
    <dgm:pt modelId="{B21F3B88-EED5-9E40-A699-161CAF7155A2}" type="pres">
      <dgm:prSet presAssocID="{2E2839CA-FD40-E54F-B454-A54C58DCA1EC}" presName="compChildNode" presStyleCnt="0"/>
      <dgm:spPr/>
    </dgm:pt>
    <dgm:pt modelId="{B5240D9A-D670-054E-9BD8-EC84455B9377}" type="pres">
      <dgm:prSet presAssocID="{2E2839CA-FD40-E54F-B454-A54C58DCA1EC}" presName="theInnerList" presStyleCnt="0"/>
      <dgm:spPr/>
    </dgm:pt>
    <dgm:pt modelId="{89E78FAE-E7FC-6F45-9FD5-13656147126F}" type="pres">
      <dgm:prSet presAssocID="{7EB02CAC-5F44-1844-8022-C832067FE3E5}" presName="childNode" presStyleLbl="node1" presStyleIdx="4" presStyleCnt="7">
        <dgm:presLayoutVars>
          <dgm:bulletEnabled val="1"/>
        </dgm:presLayoutVars>
      </dgm:prSet>
      <dgm:spPr/>
      <dgm:t>
        <a:bodyPr/>
        <a:lstStyle/>
        <a:p>
          <a:endParaRPr lang="en-US"/>
        </a:p>
      </dgm:t>
    </dgm:pt>
    <dgm:pt modelId="{EDE5238F-842A-E845-A62D-303D57CB6649}" type="pres">
      <dgm:prSet presAssocID="{2E2839CA-FD40-E54F-B454-A54C58DCA1EC}" presName="aSpace" presStyleCnt="0"/>
      <dgm:spPr/>
    </dgm:pt>
    <dgm:pt modelId="{FC7E0A17-E9AB-A548-BC06-60F6A8EE0257}" type="pres">
      <dgm:prSet presAssocID="{EA95307F-805F-0048-8FA0-7863F8330663}" presName="compNode" presStyleCnt="0"/>
      <dgm:spPr/>
    </dgm:pt>
    <dgm:pt modelId="{4AEBEE3B-9523-B144-A854-03C26A736C56}" type="pres">
      <dgm:prSet presAssocID="{EA95307F-805F-0048-8FA0-7863F8330663}" presName="aNode" presStyleLbl="bgShp" presStyleIdx="3" presStyleCnt="4"/>
      <dgm:spPr/>
      <dgm:t>
        <a:bodyPr/>
        <a:lstStyle/>
        <a:p>
          <a:endParaRPr lang="en-US"/>
        </a:p>
      </dgm:t>
    </dgm:pt>
    <dgm:pt modelId="{892DE851-41A1-214B-8AAB-0048FA2A06F7}" type="pres">
      <dgm:prSet presAssocID="{EA95307F-805F-0048-8FA0-7863F8330663}" presName="textNode" presStyleLbl="bgShp" presStyleIdx="3" presStyleCnt="4"/>
      <dgm:spPr/>
      <dgm:t>
        <a:bodyPr/>
        <a:lstStyle/>
        <a:p>
          <a:endParaRPr lang="en-US"/>
        </a:p>
      </dgm:t>
    </dgm:pt>
    <dgm:pt modelId="{9EFB49D4-7C27-D84D-B694-B04C90F47602}" type="pres">
      <dgm:prSet presAssocID="{EA95307F-805F-0048-8FA0-7863F8330663}" presName="compChildNode" presStyleCnt="0"/>
      <dgm:spPr/>
    </dgm:pt>
    <dgm:pt modelId="{7BAF5D94-D45B-C84D-814F-F4DE8BB5666D}" type="pres">
      <dgm:prSet presAssocID="{EA95307F-805F-0048-8FA0-7863F8330663}" presName="theInnerList" presStyleCnt="0"/>
      <dgm:spPr/>
    </dgm:pt>
    <dgm:pt modelId="{DC570445-1816-FD46-B8CF-3D4044D757C8}" type="pres">
      <dgm:prSet presAssocID="{38534438-B4E8-E14B-BB5E-09B8CC4B5F3A}" presName="childNode" presStyleLbl="node1" presStyleIdx="5" presStyleCnt="7">
        <dgm:presLayoutVars>
          <dgm:bulletEnabled val="1"/>
        </dgm:presLayoutVars>
      </dgm:prSet>
      <dgm:spPr/>
      <dgm:t>
        <a:bodyPr/>
        <a:lstStyle/>
        <a:p>
          <a:endParaRPr lang="en-US"/>
        </a:p>
      </dgm:t>
    </dgm:pt>
    <dgm:pt modelId="{BB7450D6-BCF3-D44D-8E7A-7363782DC3E6}" type="pres">
      <dgm:prSet presAssocID="{38534438-B4E8-E14B-BB5E-09B8CC4B5F3A}" presName="aSpace2" presStyleCnt="0"/>
      <dgm:spPr/>
    </dgm:pt>
    <dgm:pt modelId="{A3AE3916-78BA-B542-BC6D-268AB17643C7}" type="pres">
      <dgm:prSet presAssocID="{98E4DC32-E364-A345-B4E5-30AA6E12BE76}" presName="childNode" presStyleLbl="node1" presStyleIdx="6" presStyleCnt="7">
        <dgm:presLayoutVars>
          <dgm:bulletEnabled val="1"/>
        </dgm:presLayoutVars>
      </dgm:prSet>
      <dgm:spPr/>
      <dgm:t>
        <a:bodyPr/>
        <a:lstStyle/>
        <a:p>
          <a:endParaRPr lang="en-US"/>
        </a:p>
      </dgm:t>
    </dgm:pt>
  </dgm:ptLst>
  <dgm:cxnLst>
    <dgm:cxn modelId="{E6F7EDD7-3224-674F-8D85-DB3991C71B5F}" type="presOf" srcId="{9C4980AA-34C1-964E-9280-C164845186A9}" destId="{2AC36D6D-3FE5-6D44-BDB2-E7B3AF562E88}" srcOrd="0" destOrd="0" presId="urn:microsoft.com/office/officeart/2005/8/layout/lProcess2"/>
    <dgm:cxn modelId="{84B485C1-2181-074D-8EFE-69E7CC6FF99B}" type="presOf" srcId="{2E2839CA-FD40-E54F-B454-A54C58DCA1EC}" destId="{0B47A9F2-9FCF-7244-BA40-DCF5C1ADFC6A}" srcOrd="1" destOrd="0" presId="urn:microsoft.com/office/officeart/2005/8/layout/lProcess2"/>
    <dgm:cxn modelId="{C01C7BD3-F0ED-D748-98C1-1E5F87F4E2B6}" type="presOf" srcId="{5F7A0593-40EF-7443-B9C7-B17AAC770186}" destId="{367C5AC0-6917-C543-B624-D9CB0ED51128}" srcOrd="0" destOrd="0" presId="urn:microsoft.com/office/officeart/2005/8/layout/lProcess2"/>
    <dgm:cxn modelId="{F967A18F-0832-7246-BE38-313AAC28F3D1}" srcId="{5F7A0593-40EF-7443-B9C7-B17AAC770186}" destId="{9C4980AA-34C1-964E-9280-C164845186A9}" srcOrd="1" destOrd="0" parTransId="{7825D392-F834-6F45-9B2E-C5A59A596DE7}" sibTransId="{4C28BAFB-D900-044F-A2E7-1CFE84B779F9}"/>
    <dgm:cxn modelId="{1CC41B1E-E089-CC47-B21D-9DD995EA81E6}" type="presOf" srcId="{7EB02CAC-5F44-1844-8022-C832067FE3E5}" destId="{89E78FAE-E7FC-6F45-9FD5-13656147126F}" srcOrd="0" destOrd="0" presId="urn:microsoft.com/office/officeart/2005/8/layout/lProcess2"/>
    <dgm:cxn modelId="{EE6E294C-9FF9-4242-AE19-85FB46316C9F}" type="presOf" srcId="{5F7A0593-40EF-7443-B9C7-B17AAC770186}" destId="{77B04B13-2C26-CD46-9B73-874AD9E88A80}" srcOrd="1" destOrd="0" presId="urn:microsoft.com/office/officeart/2005/8/layout/lProcess2"/>
    <dgm:cxn modelId="{F8C2391A-8E28-CA4D-959F-046E08FDC4B2}" type="presOf" srcId="{EA95307F-805F-0048-8FA0-7863F8330663}" destId="{4AEBEE3B-9523-B144-A854-03C26A736C56}" srcOrd="0" destOrd="0" presId="urn:microsoft.com/office/officeart/2005/8/layout/lProcess2"/>
    <dgm:cxn modelId="{D564F3CC-9FF2-A54A-BF02-DB978F6B798D}" type="presOf" srcId="{6AEA7591-2717-294E-AC74-2F172A4BEE55}" destId="{623D7F66-FB0B-F84A-BE21-9BCFAFC76FDE}" srcOrd="0" destOrd="0" presId="urn:microsoft.com/office/officeart/2005/8/layout/lProcess2"/>
    <dgm:cxn modelId="{4594A2E8-E6CF-5A49-8D1B-666D64317C71}" type="presOf" srcId="{2E164398-7D34-FC44-AB73-5DFE00B98D9D}" destId="{DC2651F7-2330-7942-BE36-688BFEEBAAE3}" srcOrd="0" destOrd="0" presId="urn:microsoft.com/office/officeart/2005/8/layout/lProcess2"/>
    <dgm:cxn modelId="{CEC3C809-7C3C-244E-80F0-91AB2632A770}" srcId="{6AEA7591-2717-294E-AC74-2F172A4BEE55}" destId="{EA95307F-805F-0048-8FA0-7863F8330663}" srcOrd="3" destOrd="0" parTransId="{28579A18-503B-E744-8E05-481BD6C85DE3}" sibTransId="{94135DCA-3EF3-BC4E-A6F0-D4658F68709C}"/>
    <dgm:cxn modelId="{2F03FBB0-6810-8C4F-94F9-3B2AB6FC2F0A}" type="presOf" srcId="{CEF1222E-8B86-2146-AED0-DB7AB15B0325}" destId="{9B5A35BD-4791-FB4F-B56D-AD2780711BE1}" srcOrd="0" destOrd="0" presId="urn:microsoft.com/office/officeart/2005/8/layout/lProcess2"/>
    <dgm:cxn modelId="{CD2E877A-0C67-824B-A7B5-E88A0D391C7D}" type="presOf" srcId="{2E2839CA-FD40-E54F-B454-A54C58DCA1EC}" destId="{E7DFC90C-6F3C-9C48-A13E-218F85B3DF76}" srcOrd="0" destOrd="0" presId="urn:microsoft.com/office/officeart/2005/8/layout/lProcess2"/>
    <dgm:cxn modelId="{940D3907-01E5-AE40-8EDA-D193F6181A8C}" type="presOf" srcId="{CEF1222E-8B86-2146-AED0-DB7AB15B0325}" destId="{CD6BFC7C-6754-A041-B4BB-E707FDE1447C}" srcOrd="1" destOrd="0" presId="urn:microsoft.com/office/officeart/2005/8/layout/lProcess2"/>
    <dgm:cxn modelId="{036C5106-7C5E-454C-9236-E7B42F4D24C2}" srcId="{6AEA7591-2717-294E-AC74-2F172A4BEE55}" destId="{5F7A0593-40EF-7443-B9C7-B17AAC770186}" srcOrd="0" destOrd="0" parTransId="{5A1B5EDB-2951-0946-8D14-FF5D7B1E31E2}" sibTransId="{994B5059-DE77-C346-91CC-BA59A87E4E48}"/>
    <dgm:cxn modelId="{2228BB6D-46F9-AE4F-912F-110DBADB62AF}" type="presOf" srcId="{38534438-B4E8-E14B-BB5E-09B8CC4B5F3A}" destId="{DC570445-1816-FD46-B8CF-3D4044D757C8}" srcOrd="0" destOrd="0" presId="urn:microsoft.com/office/officeart/2005/8/layout/lProcess2"/>
    <dgm:cxn modelId="{BB9D36AF-44A2-A546-B74C-00C646D68489}" srcId="{CEF1222E-8B86-2146-AED0-DB7AB15B0325}" destId="{9854278D-CA32-2C47-B1FA-7FEDEC6CF047}" srcOrd="1" destOrd="0" parTransId="{C336F402-856E-A744-A6D8-A858E23E76AB}" sibTransId="{37623277-AD8F-D648-834A-11AB9E0BE915}"/>
    <dgm:cxn modelId="{347E552D-25BE-E64F-A282-CB9A0A08080F}" srcId="{6AEA7591-2717-294E-AC74-2F172A4BEE55}" destId="{CEF1222E-8B86-2146-AED0-DB7AB15B0325}" srcOrd="1" destOrd="0" parTransId="{9C396527-8503-6343-B043-7311677CCE0B}" sibTransId="{919814D4-B308-EF46-8761-95EDA8157785}"/>
    <dgm:cxn modelId="{1FFC736F-71F2-764D-996C-E064FB022629}" srcId="{5F7A0593-40EF-7443-B9C7-B17AAC770186}" destId="{BEA58EC8-6F44-824B-8D04-115EA1FC02F2}" srcOrd="0" destOrd="0" parTransId="{BBB8D625-25F1-DB44-A5A2-632761202113}" sibTransId="{CF938962-7E20-B54D-9975-25F5545BEC37}"/>
    <dgm:cxn modelId="{7057C22C-F846-384D-B921-8B3E6041CA9C}" srcId="{2E2839CA-FD40-E54F-B454-A54C58DCA1EC}" destId="{7EB02CAC-5F44-1844-8022-C832067FE3E5}" srcOrd="0" destOrd="0" parTransId="{12437B1F-C631-7A40-9B04-FE9480EE00CA}" sibTransId="{5F671FEC-DA6D-534F-BAE1-5FD2F591EC9D}"/>
    <dgm:cxn modelId="{3AAC3A26-CC23-BC47-AAC0-3F543B68E514}" srcId="{EA95307F-805F-0048-8FA0-7863F8330663}" destId="{38534438-B4E8-E14B-BB5E-09B8CC4B5F3A}" srcOrd="0" destOrd="0" parTransId="{B2936050-6A6A-FE4D-849C-7ABA0E9BBDB3}" sibTransId="{975E2BC2-276D-E446-815C-39904ADCF9E2}"/>
    <dgm:cxn modelId="{2D3AAF9A-47DE-1B43-98B7-7C8DAC394393}" type="presOf" srcId="{98E4DC32-E364-A345-B4E5-30AA6E12BE76}" destId="{A3AE3916-78BA-B542-BC6D-268AB17643C7}" srcOrd="0" destOrd="0" presId="urn:microsoft.com/office/officeart/2005/8/layout/lProcess2"/>
    <dgm:cxn modelId="{97995B46-1391-C44D-9941-1377735DF11C}" type="presOf" srcId="{9854278D-CA32-2C47-B1FA-7FEDEC6CF047}" destId="{628DA986-683D-C44A-8E27-1838073A0383}" srcOrd="0" destOrd="0" presId="urn:microsoft.com/office/officeart/2005/8/layout/lProcess2"/>
    <dgm:cxn modelId="{5A85B1E2-4852-8C48-8A25-E4816DBB2F7E}" srcId="{CEF1222E-8B86-2146-AED0-DB7AB15B0325}" destId="{2E164398-7D34-FC44-AB73-5DFE00B98D9D}" srcOrd="0" destOrd="0" parTransId="{E6E4804B-67E9-3041-BACB-CF3FD61E4B71}" sibTransId="{6F1ECED3-A442-364E-916F-33D8EEF3E85B}"/>
    <dgm:cxn modelId="{C4AE81FC-A389-8046-B707-2D99A7A2D589}" type="presOf" srcId="{BEA58EC8-6F44-824B-8D04-115EA1FC02F2}" destId="{67929803-14DF-1544-8D2B-323DE6F32F3A}" srcOrd="0" destOrd="0" presId="urn:microsoft.com/office/officeart/2005/8/layout/lProcess2"/>
    <dgm:cxn modelId="{DEFD9E55-AC74-FC4D-A3D9-FFFFD7686BC2}" type="presOf" srcId="{EA95307F-805F-0048-8FA0-7863F8330663}" destId="{892DE851-41A1-214B-8AAB-0048FA2A06F7}" srcOrd="1" destOrd="0" presId="urn:microsoft.com/office/officeart/2005/8/layout/lProcess2"/>
    <dgm:cxn modelId="{D9501F4F-C1C4-3F4E-A080-AFE593045DC0}" srcId="{EA95307F-805F-0048-8FA0-7863F8330663}" destId="{98E4DC32-E364-A345-B4E5-30AA6E12BE76}" srcOrd="1" destOrd="0" parTransId="{B734726D-087C-A246-85C3-D788A134CC8A}" sibTransId="{24F7655D-4BBD-874A-87BE-88485339E572}"/>
    <dgm:cxn modelId="{D43F12EB-7EFF-4C4D-8A11-DDEBCC34FAC5}" srcId="{6AEA7591-2717-294E-AC74-2F172A4BEE55}" destId="{2E2839CA-FD40-E54F-B454-A54C58DCA1EC}" srcOrd="2" destOrd="0" parTransId="{1E322007-44B1-3340-BFDD-B3464DA447FD}" sibTransId="{B56AF4C8-A1BD-EC48-9604-FE1989F6F0FF}"/>
    <dgm:cxn modelId="{51DB3647-3708-BE4A-85DB-D0647FB95D0D}" type="presParOf" srcId="{623D7F66-FB0B-F84A-BE21-9BCFAFC76FDE}" destId="{CD2748F6-4D63-D248-B5E7-6E680D0C28A8}" srcOrd="0" destOrd="0" presId="urn:microsoft.com/office/officeart/2005/8/layout/lProcess2"/>
    <dgm:cxn modelId="{067D0DE0-C63C-6444-BD0B-17E26485892D}" type="presParOf" srcId="{CD2748F6-4D63-D248-B5E7-6E680D0C28A8}" destId="{367C5AC0-6917-C543-B624-D9CB0ED51128}" srcOrd="0" destOrd="0" presId="urn:microsoft.com/office/officeart/2005/8/layout/lProcess2"/>
    <dgm:cxn modelId="{DEB0DD31-19DE-5E4C-9EE3-D09934CAAE92}" type="presParOf" srcId="{CD2748F6-4D63-D248-B5E7-6E680D0C28A8}" destId="{77B04B13-2C26-CD46-9B73-874AD9E88A80}" srcOrd="1" destOrd="0" presId="urn:microsoft.com/office/officeart/2005/8/layout/lProcess2"/>
    <dgm:cxn modelId="{4D5EC0F9-4AA3-0544-AB2E-2DF9974BCE62}" type="presParOf" srcId="{CD2748F6-4D63-D248-B5E7-6E680D0C28A8}" destId="{02D4DFA6-A1C8-4645-AD7A-EE452C13A194}" srcOrd="2" destOrd="0" presId="urn:microsoft.com/office/officeart/2005/8/layout/lProcess2"/>
    <dgm:cxn modelId="{E92528D0-3170-EA4A-B1CA-498C2E7D3BC8}" type="presParOf" srcId="{02D4DFA6-A1C8-4645-AD7A-EE452C13A194}" destId="{EAE72DD1-C22A-2B43-B5DC-607885006453}" srcOrd="0" destOrd="0" presId="urn:microsoft.com/office/officeart/2005/8/layout/lProcess2"/>
    <dgm:cxn modelId="{CF7B0267-31EF-0F40-AF1D-547ED981C510}" type="presParOf" srcId="{EAE72DD1-C22A-2B43-B5DC-607885006453}" destId="{67929803-14DF-1544-8D2B-323DE6F32F3A}" srcOrd="0" destOrd="0" presId="urn:microsoft.com/office/officeart/2005/8/layout/lProcess2"/>
    <dgm:cxn modelId="{4BF000A8-B3AC-EC49-B630-30A982D31AEB}" type="presParOf" srcId="{EAE72DD1-C22A-2B43-B5DC-607885006453}" destId="{F3BC14C9-950F-E444-9CF9-B377B7447F5C}" srcOrd="1" destOrd="0" presId="urn:microsoft.com/office/officeart/2005/8/layout/lProcess2"/>
    <dgm:cxn modelId="{896E4DE1-CF98-1A45-A89D-AAFBBF883C94}" type="presParOf" srcId="{EAE72DD1-C22A-2B43-B5DC-607885006453}" destId="{2AC36D6D-3FE5-6D44-BDB2-E7B3AF562E88}" srcOrd="2" destOrd="0" presId="urn:microsoft.com/office/officeart/2005/8/layout/lProcess2"/>
    <dgm:cxn modelId="{0E73584D-BAB0-3A49-AE6E-7E1236ADBB18}" type="presParOf" srcId="{623D7F66-FB0B-F84A-BE21-9BCFAFC76FDE}" destId="{84D54343-F889-0D4E-A7C8-7E6B06F86C06}" srcOrd="1" destOrd="0" presId="urn:microsoft.com/office/officeart/2005/8/layout/lProcess2"/>
    <dgm:cxn modelId="{CF1B7E89-7689-FD44-91B7-8F12BF187220}" type="presParOf" srcId="{623D7F66-FB0B-F84A-BE21-9BCFAFC76FDE}" destId="{72C4E8DE-9717-984B-9961-BAD11361B5DD}" srcOrd="2" destOrd="0" presId="urn:microsoft.com/office/officeart/2005/8/layout/lProcess2"/>
    <dgm:cxn modelId="{DAF986C6-0D32-A84F-8EDD-DB4D66285BDE}" type="presParOf" srcId="{72C4E8DE-9717-984B-9961-BAD11361B5DD}" destId="{9B5A35BD-4791-FB4F-B56D-AD2780711BE1}" srcOrd="0" destOrd="0" presId="urn:microsoft.com/office/officeart/2005/8/layout/lProcess2"/>
    <dgm:cxn modelId="{A49B935A-5E37-5041-99FE-6E07337F8EC4}" type="presParOf" srcId="{72C4E8DE-9717-984B-9961-BAD11361B5DD}" destId="{CD6BFC7C-6754-A041-B4BB-E707FDE1447C}" srcOrd="1" destOrd="0" presId="urn:microsoft.com/office/officeart/2005/8/layout/lProcess2"/>
    <dgm:cxn modelId="{E8A3ED58-7D6E-6546-81C8-5F9E8F497683}" type="presParOf" srcId="{72C4E8DE-9717-984B-9961-BAD11361B5DD}" destId="{5F6DDD6C-E0CC-BF4F-897B-E5225E86E8F8}" srcOrd="2" destOrd="0" presId="urn:microsoft.com/office/officeart/2005/8/layout/lProcess2"/>
    <dgm:cxn modelId="{BE0DE470-49FC-4C46-9755-8E070E39767A}" type="presParOf" srcId="{5F6DDD6C-E0CC-BF4F-897B-E5225E86E8F8}" destId="{B98E5CAC-6981-5841-BEB2-C72BA5CAF46C}" srcOrd="0" destOrd="0" presId="urn:microsoft.com/office/officeart/2005/8/layout/lProcess2"/>
    <dgm:cxn modelId="{30D620DA-8EC8-D644-BDF3-3919410298AA}" type="presParOf" srcId="{B98E5CAC-6981-5841-BEB2-C72BA5CAF46C}" destId="{DC2651F7-2330-7942-BE36-688BFEEBAAE3}" srcOrd="0" destOrd="0" presId="urn:microsoft.com/office/officeart/2005/8/layout/lProcess2"/>
    <dgm:cxn modelId="{C88813DD-B367-2B4A-8383-1291003A4346}" type="presParOf" srcId="{B98E5CAC-6981-5841-BEB2-C72BA5CAF46C}" destId="{8C1BA2A7-D3CB-FA4E-8AB7-C5642A7C6EFA}" srcOrd="1" destOrd="0" presId="urn:microsoft.com/office/officeart/2005/8/layout/lProcess2"/>
    <dgm:cxn modelId="{31ECD343-0F65-F945-A970-475D1DC8D894}" type="presParOf" srcId="{B98E5CAC-6981-5841-BEB2-C72BA5CAF46C}" destId="{628DA986-683D-C44A-8E27-1838073A0383}" srcOrd="2" destOrd="0" presId="urn:microsoft.com/office/officeart/2005/8/layout/lProcess2"/>
    <dgm:cxn modelId="{E6630D90-DAFD-B04F-A86F-099F6EE17508}" type="presParOf" srcId="{623D7F66-FB0B-F84A-BE21-9BCFAFC76FDE}" destId="{5C04C512-C0B5-C648-A1CF-6D74883C16A7}" srcOrd="3" destOrd="0" presId="urn:microsoft.com/office/officeart/2005/8/layout/lProcess2"/>
    <dgm:cxn modelId="{1A151929-62D6-BD45-AA80-CD59E0E443BB}" type="presParOf" srcId="{623D7F66-FB0B-F84A-BE21-9BCFAFC76FDE}" destId="{C80EA9E8-D8F8-C446-BEF6-9F24EE037F42}" srcOrd="4" destOrd="0" presId="urn:microsoft.com/office/officeart/2005/8/layout/lProcess2"/>
    <dgm:cxn modelId="{9E66E028-BCA8-E040-B800-27B6270B2E73}" type="presParOf" srcId="{C80EA9E8-D8F8-C446-BEF6-9F24EE037F42}" destId="{E7DFC90C-6F3C-9C48-A13E-218F85B3DF76}" srcOrd="0" destOrd="0" presId="urn:microsoft.com/office/officeart/2005/8/layout/lProcess2"/>
    <dgm:cxn modelId="{2BB51871-BF1B-FF4A-9027-6E2A84B6EA85}" type="presParOf" srcId="{C80EA9E8-D8F8-C446-BEF6-9F24EE037F42}" destId="{0B47A9F2-9FCF-7244-BA40-DCF5C1ADFC6A}" srcOrd="1" destOrd="0" presId="urn:microsoft.com/office/officeart/2005/8/layout/lProcess2"/>
    <dgm:cxn modelId="{BEB8B8F6-6915-344C-A009-B6883C791C46}" type="presParOf" srcId="{C80EA9E8-D8F8-C446-BEF6-9F24EE037F42}" destId="{B21F3B88-EED5-9E40-A699-161CAF7155A2}" srcOrd="2" destOrd="0" presId="urn:microsoft.com/office/officeart/2005/8/layout/lProcess2"/>
    <dgm:cxn modelId="{7D71D942-BF7D-9247-9B67-C8089314BF3D}" type="presParOf" srcId="{B21F3B88-EED5-9E40-A699-161CAF7155A2}" destId="{B5240D9A-D670-054E-9BD8-EC84455B9377}" srcOrd="0" destOrd="0" presId="urn:microsoft.com/office/officeart/2005/8/layout/lProcess2"/>
    <dgm:cxn modelId="{3A66EA79-A1DF-2D4D-A336-81047338FF33}" type="presParOf" srcId="{B5240D9A-D670-054E-9BD8-EC84455B9377}" destId="{89E78FAE-E7FC-6F45-9FD5-13656147126F}" srcOrd="0" destOrd="0" presId="urn:microsoft.com/office/officeart/2005/8/layout/lProcess2"/>
    <dgm:cxn modelId="{A2648B51-D8BF-2D47-BF23-9C5275C13759}" type="presParOf" srcId="{623D7F66-FB0B-F84A-BE21-9BCFAFC76FDE}" destId="{EDE5238F-842A-E845-A62D-303D57CB6649}" srcOrd="5" destOrd="0" presId="urn:microsoft.com/office/officeart/2005/8/layout/lProcess2"/>
    <dgm:cxn modelId="{275462A4-0A71-8E48-A822-4C80B787FAAA}" type="presParOf" srcId="{623D7F66-FB0B-F84A-BE21-9BCFAFC76FDE}" destId="{FC7E0A17-E9AB-A548-BC06-60F6A8EE0257}" srcOrd="6" destOrd="0" presId="urn:microsoft.com/office/officeart/2005/8/layout/lProcess2"/>
    <dgm:cxn modelId="{3F811844-9FAB-9C4E-AFD5-158521B5FCBA}" type="presParOf" srcId="{FC7E0A17-E9AB-A548-BC06-60F6A8EE0257}" destId="{4AEBEE3B-9523-B144-A854-03C26A736C56}" srcOrd="0" destOrd="0" presId="urn:microsoft.com/office/officeart/2005/8/layout/lProcess2"/>
    <dgm:cxn modelId="{CE62E8DC-060E-1A4F-8055-A8BDC51A714F}" type="presParOf" srcId="{FC7E0A17-E9AB-A548-BC06-60F6A8EE0257}" destId="{892DE851-41A1-214B-8AAB-0048FA2A06F7}" srcOrd="1" destOrd="0" presId="urn:microsoft.com/office/officeart/2005/8/layout/lProcess2"/>
    <dgm:cxn modelId="{A678766C-2661-C549-B46B-F6D0B32AD641}" type="presParOf" srcId="{FC7E0A17-E9AB-A548-BC06-60F6A8EE0257}" destId="{9EFB49D4-7C27-D84D-B694-B04C90F47602}" srcOrd="2" destOrd="0" presId="urn:microsoft.com/office/officeart/2005/8/layout/lProcess2"/>
    <dgm:cxn modelId="{1182BD73-8480-6C42-B802-6BE1D1A9A744}" type="presParOf" srcId="{9EFB49D4-7C27-D84D-B694-B04C90F47602}" destId="{7BAF5D94-D45B-C84D-814F-F4DE8BB5666D}" srcOrd="0" destOrd="0" presId="urn:microsoft.com/office/officeart/2005/8/layout/lProcess2"/>
    <dgm:cxn modelId="{BCC29F60-5B7B-BC4B-9E2D-CD494B46E606}" type="presParOf" srcId="{7BAF5D94-D45B-C84D-814F-F4DE8BB5666D}" destId="{DC570445-1816-FD46-B8CF-3D4044D757C8}" srcOrd="0" destOrd="0" presId="urn:microsoft.com/office/officeart/2005/8/layout/lProcess2"/>
    <dgm:cxn modelId="{51524192-F8DE-2B4C-AA2B-A47D3066EDB6}" type="presParOf" srcId="{7BAF5D94-D45B-C84D-814F-F4DE8BB5666D}" destId="{BB7450D6-BCF3-D44D-8E7A-7363782DC3E6}" srcOrd="1" destOrd="0" presId="urn:microsoft.com/office/officeart/2005/8/layout/lProcess2"/>
    <dgm:cxn modelId="{3F5DB4AC-9FB6-414E-B815-3484FAE26CA3}" type="presParOf" srcId="{7BAF5D94-D45B-C84D-814F-F4DE8BB5666D}" destId="{A3AE3916-78BA-B542-BC6D-268AB17643C7}" srcOrd="2"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074C64-A96F-D744-BBCA-4E6C8E6DE9F6}"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B0BF2EB-2BA3-B34F-8461-9E3EBB687822}">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Use encryption</a:t>
          </a:r>
          <a:endParaRPr lang="en-US" sz="2400" dirty="0">
            <a:solidFill>
              <a:schemeClr val="tx1"/>
            </a:solidFill>
          </a:endParaRPr>
        </a:p>
      </dgm:t>
    </dgm:pt>
    <dgm:pt modelId="{329D0DFB-F393-2641-8328-34AE48370739}" type="parTrans" cxnId="{C2588339-6301-6E46-BEC2-9B3A9A8380F8}">
      <dgm:prSet/>
      <dgm:spPr/>
      <dgm:t>
        <a:bodyPr/>
        <a:lstStyle/>
        <a:p>
          <a:endParaRPr lang="en-US"/>
        </a:p>
      </dgm:t>
    </dgm:pt>
    <dgm:pt modelId="{CF7F44E1-9188-E74C-8261-163E14BA23F6}" type="sibTrans" cxnId="{C2588339-6301-6E46-BEC2-9B3A9A8380F8}">
      <dgm:prSet/>
      <dgm:spPr/>
      <dgm:t>
        <a:bodyPr/>
        <a:lstStyle/>
        <a:p>
          <a:endParaRPr lang="en-US"/>
        </a:p>
      </dgm:t>
    </dgm:pt>
    <dgm:pt modelId="{ADAC3677-692E-7041-90FB-2B300F498716}">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Use antivirus, antispyware software and a firewall</a:t>
          </a:r>
          <a:endParaRPr lang="en-US" sz="2400" dirty="0">
            <a:solidFill>
              <a:schemeClr val="tx1"/>
            </a:solidFill>
          </a:endParaRPr>
        </a:p>
      </dgm:t>
    </dgm:pt>
    <dgm:pt modelId="{7A5CC66E-4A04-3740-A381-A9865BB85DEE}" type="parTrans" cxnId="{18799E4F-CFE7-FC46-B4AF-0D1C6227579D}">
      <dgm:prSet/>
      <dgm:spPr/>
      <dgm:t>
        <a:bodyPr/>
        <a:lstStyle/>
        <a:p>
          <a:endParaRPr lang="en-US"/>
        </a:p>
      </dgm:t>
    </dgm:pt>
    <dgm:pt modelId="{DE394379-F931-124A-954C-92A68FA9474F}" type="sibTrans" cxnId="{18799E4F-CFE7-FC46-B4AF-0D1C6227579D}">
      <dgm:prSet/>
      <dgm:spPr/>
      <dgm:t>
        <a:bodyPr/>
        <a:lstStyle/>
        <a:p>
          <a:endParaRPr lang="en-US"/>
        </a:p>
      </dgm:t>
    </dgm:pt>
    <dgm:pt modelId="{620B89ED-CFE8-8B46-A650-8FF58F19811B}">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Turn off identifier broadcasting</a:t>
          </a:r>
          <a:endParaRPr lang="en-US" sz="2400" dirty="0">
            <a:solidFill>
              <a:schemeClr val="tx1"/>
            </a:solidFill>
          </a:endParaRPr>
        </a:p>
      </dgm:t>
    </dgm:pt>
    <dgm:pt modelId="{794EE4CB-C0F4-B844-96D0-65703DE8CD9F}" type="parTrans" cxnId="{6A17C204-2478-8D4C-B8BD-B5A4E5DBB33A}">
      <dgm:prSet/>
      <dgm:spPr/>
      <dgm:t>
        <a:bodyPr/>
        <a:lstStyle/>
        <a:p>
          <a:endParaRPr lang="en-US"/>
        </a:p>
      </dgm:t>
    </dgm:pt>
    <dgm:pt modelId="{282D0C39-4232-234C-903F-A5EE32ABEF48}" type="sibTrans" cxnId="{6A17C204-2478-8D4C-B8BD-B5A4E5DBB33A}">
      <dgm:prSet/>
      <dgm:spPr/>
      <dgm:t>
        <a:bodyPr/>
        <a:lstStyle/>
        <a:p>
          <a:endParaRPr lang="en-US"/>
        </a:p>
      </dgm:t>
    </dgm:pt>
    <dgm:pt modelId="{A75B273D-200F-C84C-8EBD-2D653AD340AF}">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Change the identifier on your router from the default</a:t>
          </a:r>
          <a:endParaRPr lang="en-US" sz="2400" dirty="0">
            <a:solidFill>
              <a:schemeClr val="tx1"/>
            </a:solidFill>
          </a:endParaRPr>
        </a:p>
      </dgm:t>
    </dgm:pt>
    <dgm:pt modelId="{F37803EF-1F0B-8146-A36B-E655391E9173}" type="parTrans" cxnId="{AE44B2B1-E204-CE41-B15B-8DAC47B21B10}">
      <dgm:prSet/>
      <dgm:spPr/>
      <dgm:t>
        <a:bodyPr/>
        <a:lstStyle/>
        <a:p>
          <a:endParaRPr lang="en-US"/>
        </a:p>
      </dgm:t>
    </dgm:pt>
    <dgm:pt modelId="{72360EF9-880C-464E-ABCB-681ABEB7BAE2}" type="sibTrans" cxnId="{AE44B2B1-E204-CE41-B15B-8DAC47B21B10}">
      <dgm:prSet/>
      <dgm:spPr/>
      <dgm:t>
        <a:bodyPr/>
        <a:lstStyle/>
        <a:p>
          <a:endParaRPr lang="en-US"/>
        </a:p>
      </dgm:t>
    </dgm:pt>
    <dgm:pt modelId="{ACFA3209-CDA4-2246-8ED0-9D22B4B94FC7}">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Change your router’s pre-set password for administration</a:t>
          </a:r>
          <a:endParaRPr lang="en-US" sz="2400" dirty="0">
            <a:solidFill>
              <a:schemeClr val="tx1"/>
            </a:solidFill>
          </a:endParaRPr>
        </a:p>
      </dgm:t>
    </dgm:pt>
    <dgm:pt modelId="{90FE8DF8-7063-AE45-8F2F-FF36A4DBB4E8}" type="parTrans" cxnId="{45A79F9A-0548-7C4C-8241-727651CB8B3C}">
      <dgm:prSet/>
      <dgm:spPr/>
      <dgm:t>
        <a:bodyPr/>
        <a:lstStyle/>
        <a:p>
          <a:endParaRPr lang="en-US"/>
        </a:p>
      </dgm:t>
    </dgm:pt>
    <dgm:pt modelId="{5B50D667-411D-BB40-9746-8F5A642914FE}" type="sibTrans" cxnId="{45A79F9A-0548-7C4C-8241-727651CB8B3C}">
      <dgm:prSet/>
      <dgm:spPr/>
      <dgm:t>
        <a:bodyPr/>
        <a:lstStyle/>
        <a:p>
          <a:endParaRPr lang="en-US"/>
        </a:p>
      </dgm:t>
    </dgm:pt>
    <dgm:pt modelId="{191CCC5C-117C-1E43-82A4-4FB9E8147276}">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Allow only specific computers to access your wireless network</a:t>
          </a:r>
          <a:endParaRPr lang="en-US" sz="2400" dirty="0">
            <a:solidFill>
              <a:schemeClr val="tx1"/>
            </a:solidFill>
          </a:endParaRPr>
        </a:p>
      </dgm:t>
    </dgm:pt>
    <dgm:pt modelId="{2CD7A5DD-F355-1947-82DD-6A6F0DC0A202}" type="parTrans" cxnId="{E984AA3D-AE54-7244-B870-CA3D27252FB7}">
      <dgm:prSet/>
      <dgm:spPr/>
      <dgm:t>
        <a:bodyPr/>
        <a:lstStyle/>
        <a:p>
          <a:endParaRPr lang="en-US"/>
        </a:p>
      </dgm:t>
    </dgm:pt>
    <dgm:pt modelId="{EC803B73-183D-CD46-8202-9DA9F08992D9}" type="sibTrans" cxnId="{E984AA3D-AE54-7244-B870-CA3D27252FB7}">
      <dgm:prSet/>
      <dgm:spPr/>
      <dgm:t>
        <a:bodyPr/>
        <a:lstStyle/>
        <a:p>
          <a:endParaRPr lang="en-US"/>
        </a:p>
      </dgm:t>
    </dgm:pt>
    <dgm:pt modelId="{B2E18F44-71DF-EF46-AD9E-552C01D23E45}" type="pres">
      <dgm:prSet presAssocID="{43074C64-A96F-D744-BBCA-4E6C8E6DE9F6}" presName="linear" presStyleCnt="0">
        <dgm:presLayoutVars>
          <dgm:animLvl val="lvl"/>
          <dgm:resizeHandles val="exact"/>
        </dgm:presLayoutVars>
      </dgm:prSet>
      <dgm:spPr/>
      <dgm:t>
        <a:bodyPr/>
        <a:lstStyle/>
        <a:p>
          <a:endParaRPr lang="en-US"/>
        </a:p>
      </dgm:t>
    </dgm:pt>
    <dgm:pt modelId="{1389E7C2-54B9-6243-A091-7469976BD82A}" type="pres">
      <dgm:prSet presAssocID="{7B0BF2EB-2BA3-B34F-8461-9E3EBB687822}" presName="parentText" presStyleLbl="node1" presStyleIdx="0" presStyleCnt="6">
        <dgm:presLayoutVars>
          <dgm:chMax val="0"/>
          <dgm:bulletEnabled val="1"/>
        </dgm:presLayoutVars>
      </dgm:prSet>
      <dgm:spPr/>
      <dgm:t>
        <a:bodyPr/>
        <a:lstStyle/>
        <a:p>
          <a:endParaRPr lang="en-US"/>
        </a:p>
      </dgm:t>
    </dgm:pt>
    <dgm:pt modelId="{C1799EAA-9220-4F43-9201-C6D9B3232C53}" type="pres">
      <dgm:prSet presAssocID="{CF7F44E1-9188-E74C-8261-163E14BA23F6}" presName="spacer" presStyleCnt="0"/>
      <dgm:spPr/>
    </dgm:pt>
    <dgm:pt modelId="{735BA4EA-5DCB-3146-88DD-19CF7B7E5334}" type="pres">
      <dgm:prSet presAssocID="{ADAC3677-692E-7041-90FB-2B300F498716}" presName="parentText" presStyleLbl="node1" presStyleIdx="1" presStyleCnt="6">
        <dgm:presLayoutVars>
          <dgm:chMax val="0"/>
          <dgm:bulletEnabled val="1"/>
        </dgm:presLayoutVars>
      </dgm:prSet>
      <dgm:spPr/>
      <dgm:t>
        <a:bodyPr/>
        <a:lstStyle/>
        <a:p>
          <a:endParaRPr lang="en-US"/>
        </a:p>
      </dgm:t>
    </dgm:pt>
    <dgm:pt modelId="{69AFA8F2-DD2F-954B-8056-B097424BB0A6}" type="pres">
      <dgm:prSet presAssocID="{DE394379-F931-124A-954C-92A68FA9474F}" presName="spacer" presStyleCnt="0"/>
      <dgm:spPr/>
    </dgm:pt>
    <dgm:pt modelId="{9C7826F7-E120-7344-9BEE-2B26FB5CFB00}" type="pres">
      <dgm:prSet presAssocID="{620B89ED-CFE8-8B46-A650-8FF58F19811B}" presName="parentText" presStyleLbl="node1" presStyleIdx="2" presStyleCnt="6">
        <dgm:presLayoutVars>
          <dgm:chMax val="0"/>
          <dgm:bulletEnabled val="1"/>
        </dgm:presLayoutVars>
      </dgm:prSet>
      <dgm:spPr/>
      <dgm:t>
        <a:bodyPr/>
        <a:lstStyle/>
        <a:p>
          <a:endParaRPr lang="en-US"/>
        </a:p>
      </dgm:t>
    </dgm:pt>
    <dgm:pt modelId="{54B7AF9C-1DE1-5541-9E3A-13C07287B057}" type="pres">
      <dgm:prSet presAssocID="{282D0C39-4232-234C-903F-A5EE32ABEF48}" presName="spacer" presStyleCnt="0"/>
      <dgm:spPr/>
    </dgm:pt>
    <dgm:pt modelId="{1C720523-7427-C645-961C-2564CD7F1596}" type="pres">
      <dgm:prSet presAssocID="{A75B273D-200F-C84C-8EBD-2D653AD340AF}" presName="parentText" presStyleLbl="node1" presStyleIdx="3" presStyleCnt="6">
        <dgm:presLayoutVars>
          <dgm:chMax val="0"/>
          <dgm:bulletEnabled val="1"/>
        </dgm:presLayoutVars>
      </dgm:prSet>
      <dgm:spPr/>
      <dgm:t>
        <a:bodyPr/>
        <a:lstStyle/>
        <a:p>
          <a:endParaRPr lang="en-US"/>
        </a:p>
      </dgm:t>
    </dgm:pt>
    <dgm:pt modelId="{2B32CA50-47C9-F444-B574-5BA61E66691B}" type="pres">
      <dgm:prSet presAssocID="{72360EF9-880C-464E-ABCB-681ABEB7BAE2}" presName="spacer" presStyleCnt="0"/>
      <dgm:spPr/>
    </dgm:pt>
    <dgm:pt modelId="{CBE1D46B-3A01-CB45-9402-BA354DE00ABF}" type="pres">
      <dgm:prSet presAssocID="{ACFA3209-CDA4-2246-8ED0-9D22B4B94FC7}" presName="parentText" presStyleLbl="node1" presStyleIdx="4" presStyleCnt="6">
        <dgm:presLayoutVars>
          <dgm:chMax val="0"/>
          <dgm:bulletEnabled val="1"/>
        </dgm:presLayoutVars>
      </dgm:prSet>
      <dgm:spPr/>
      <dgm:t>
        <a:bodyPr/>
        <a:lstStyle/>
        <a:p>
          <a:endParaRPr lang="en-US"/>
        </a:p>
      </dgm:t>
    </dgm:pt>
    <dgm:pt modelId="{DAF3461E-0664-E24C-8915-5BB99E07FB02}" type="pres">
      <dgm:prSet presAssocID="{5B50D667-411D-BB40-9746-8F5A642914FE}" presName="spacer" presStyleCnt="0"/>
      <dgm:spPr/>
    </dgm:pt>
    <dgm:pt modelId="{101982B3-D3D8-F041-83A4-A17A8249DB3B}" type="pres">
      <dgm:prSet presAssocID="{191CCC5C-117C-1E43-82A4-4FB9E8147276}" presName="parentText" presStyleLbl="node1" presStyleIdx="5" presStyleCnt="6">
        <dgm:presLayoutVars>
          <dgm:chMax val="0"/>
          <dgm:bulletEnabled val="1"/>
        </dgm:presLayoutVars>
      </dgm:prSet>
      <dgm:spPr/>
      <dgm:t>
        <a:bodyPr/>
        <a:lstStyle/>
        <a:p>
          <a:endParaRPr lang="en-US"/>
        </a:p>
      </dgm:t>
    </dgm:pt>
  </dgm:ptLst>
  <dgm:cxnLst>
    <dgm:cxn modelId="{E984AA3D-AE54-7244-B870-CA3D27252FB7}" srcId="{43074C64-A96F-D744-BBCA-4E6C8E6DE9F6}" destId="{191CCC5C-117C-1E43-82A4-4FB9E8147276}" srcOrd="5" destOrd="0" parTransId="{2CD7A5DD-F355-1947-82DD-6A6F0DC0A202}" sibTransId="{EC803B73-183D-CD46-8202-9DA9F08992D9}"/>
    <dgm:cxn modelId="{5050F14E-FDFE-1D42-91C0-2F2351FCC57C}" type="presOf" srcId="{43074C64-A96F-D744-BBCA-4E6C8E6DE9F6}" destId="{B2E18F44-71DF-EF46-AD9E-552C01D23E45}" srcOrd="0" destOrd="0" presId="urn:microsoft.com/office/officeart/2005/8/layout/vList2"/>
    <dgm:cxn modelId="{20FE596D-C99B-C240-ACF6-35D13F190BCD}" type="presOf" srcId="{A75B273D-200F-C84C-8EBD-2D653AD340AF}" destId="{1C720523-7427-C645-961C-2564CD7F1596}" srcOrd="0" destOrd="0" presId="urn:microsoft.com/office/officeart/2005/8/layout/vList2"/>
    <dgm:cxn modelId="{DFCC72CC-82DF-244B-8B0B-2E8F5DD97285}" type="presOf" srcId="{ACFA3209-CDA4-2246-8ED0-9D22B4B94FC7}" destId="{CBE1D46B-3A01-CB45-9402-BA354DE00ABF}" srcOrd="0" destOrd="0" presId="urn:microsoft.com/office/officeart/2005/8/layout/vList2"/>
    <dgm:cxn modelId="{79A62243-1306-5347-B435-CE356B76CDD8}" type="presOf" srcId="{620B89ED-CFE8-8B46-A650-8FF58F19811B}" destId="{9C7826F7-E120-7344-9BEE-2B26FB5CFB00}" srcOrd="0" destOrd="0" presId="urn:microsoft.com/office/officeart/2005/8/layout/vList2"/>
    <dgm:cxn modelId="{18799E4F-CFE7-FC46-B4AF-0D1C6227579D}" srcId="{43074C64-A96F-D744-BBCA-4E6C8E6DE9F6}" destId="{ADAC3677-692E-7041-90FB-2B300F498716}" srcOrd="1" destOrd="0" parTransId="{7A5CC66E-4A04-3740-A381-A9865BB85DEE}" sibTransId="{DE394379-F931-124A-954C-92A68FA9474F}"/>
    <dgm:cxn modelId="{2B8202FE-895E-5745-89F5-0A3CE6398AFB}" type="presOf" srcId="{191CCC5C-117C-1E43-82A4-4FB9E8147276}" destId="{101982B3-D3D8-F041-83A4-A17A8249DB3B}" srcOrd="0" destOrd="0" presId="urn:microsoft.com/office/officeart/2005/8/layout/vList2"/>
    <dgm:cxn modelId="{C2588339-6301-6E46-BEC2-9B3A9A8380F8}" srcId="{43074C64-A96F-D744-BBCA-4E6C8E6DE9F6}" destId="{7B0BF2EB-2BA3-B34F-8461-9E3EBB687822}" srcOrd="0" destOrd="0" parTransId="{329D0DFB-F393-2641-8328-34AE48370739}" sibTransId="{CF7F44E1-9188-E74C-8261-163E14BA23F6}"/>
    <dgm:cxn modelId="{AE44B2B1-E204-CE41-B15B-8DAC47B21B10}" srcId="{43074C64-A96F-D744-BBCA-4E6C8E6DE9F6}" destId="{A75B273D-200F-C84C-8EBD-2D653AD340AF}" srcOrd="3" destOrd="0" parTransId="{F37803EF-1F0B-8146-A36B-E655391E9173}" sibTransId="{72360EF9-880C-464E-ABCB-681ABEB7BAE2}"/>
    <dgm:cxn modelId="{45A79F9A-0548-7C4C-8241-727651CB8B3C}" srcId="{43074C64-A96F-D744-BBCA-4E6C8E6DE9F6}" destId="{ACFA3209-CDA4-2246-8ED0-9D22B4B94FC7}" srcOrd="4" destOrd="0" parTransId="{90FE8DF8-7063-AE45-8F2F-FF36A4DBB4E8}" sibTransId="{5B50D667-411D-BB40-9746-8F5A642914FE}"/>
    <dgm:cxn modelId="{A0E1E83E-4FF6-D94F-ADB0-DD0C0F74203A}" type="presOf" srcId="{7B0BF2EB-2BA3-B34F-8461-9E3EBB687822}" destId="{1389E7C2-54B9-6243-A091-7469976BD82A}" srcOrd="0" destOrd="0" presId="urn:microsoft.com/office/officeart/2005/8/layout/vList2"/>
    <dgm:cxn modelId="{6A17C204-2478-8D4C-B8BD-B5A4E5DBB33A}" srcId="{43074C64-A96F-D744-BBCA-4E6C8E6DE9F6}" destId="{620B89ED-CFE8-8B46-A650-8FF58F19811B}" srcOrd="2" destOrd="0" parTransId="{794EE4CB-C0F4-B844-96D0-65703DE8CD9F}" sibTransId="{282D0C39-4232-234C-903F-A5EE32ABEF48}"/>
    <dgm:cxn modelId="{21D91AE4-9C3A-4A46-88D0-7EB3A18BB74A}" type="presOf" srcId="{ADAC3677-692E-7041-90FB-2B300F498716}" destId="{735BA4EA-5DCB-3146-88DD-19CF7B7E5334}" srcOrd="0" destOrd="0" presId="urn:microsoft.com/office/officeart/2005/8/layout/vList2"/>
    <dgm:cxn modelId="{BBC3B80C-918D-104B-A46D-D21427781A50}" type="presParOf" srcId="{B2E18F44-71DF-EF46-AD9E-552C01D23E45}" destId="{1389E7C2-54B9-6243-A091-7469976BD82A}" srcOrd="0" destOrd="0" presId="urn:microsoft.com/office/officeart/2005/8/layout/vList2"/>
    <dgm:cxn modelId="{58A8577A-FD5E-A743-AB07-5B1285B2A74B}" type="presParOf" srcId="{B2E18F44-71DF-EF46-AD9E-552C01D23E45}" destId="{C1799EAA-9220-4F43-9201-C6D9B3232C53}" srcOrd="1" destOrd="0" presId="urn:microsoft.com/office/officeart/2005/8/layout/vList2"/>
    <dgm:cxn modelId="{36072C7A-AD0C-9143-BBDD-578F21869A51}" type="presParOf" srcId="{B2E18F44-71DF-EF46-AD9E-552C01D23E45}" destId="{735BA4EA-5DCB-3146-88DD-19CF7B7E5334}" srcOrd="2" destOrd="0" presId="urn:microsoft.com/office/officeart/2005/8/layout/vList2"/>
    <dgm:cxn modelId="{21D4D3CD-1794-F645-A425-ABC687EE25D7}" type="presParOf" srcId="{B2E18F44-71DF-EF46-AD9E-552C01D23E45}" destId="{69AFA8F2-DD2F-954B-8056-B097424BB0A6}" srcOrd="3" destOrd="0" presId="urn:microsoft.com/office/officeart/2005/8/layout/vList2"/>
    <dgm:cxn modelId="{DE8488AB-71D1-1D41-BCCB-854B4B24C93A}" type="presParOf" srcId="{B2E18F44-71DF-EF46-AD9E-552C01D23E45}" destId="{9C7826F7-E120-7344-9BEE-2B26FB5CFB00}" srcOrd="4" destOrd="0" presId="urn:microsoft.com/office/officeart/2005/8/layout/vList2"/>
    <dgm:cxn modelId="{7985D32F-683F-0A40-8FDB-D4E126E29A68}" type="presParOf" srcId="{B2E18F44-71DF-EF46-AD9E-552C01D23E45}" destId="{54B7AF9C-1DE1-5541-9E3A-13C07287B057}" srcOrd="5" destOrd="0" presId="urn:microsoft.com/office/officeart/2005/8/layout/vList2"/>
    <dgm:cxn modelId="{A65CBCB3-7225-EA43-B641-FD1BB6929135}" type="presParOf" srcId="{B2E18F44-71DF-EF46-AD9E-552C01D23E45}" destId="{1C720523-7427-C645-961C-2564CD7F1596}" srcOrd="6" destOrd="0" presId="urn:microsoft.com/office/officeart/2005/8/layout/vList2"/>
    <dgm:cxn modelId="{5454E7B0-1C1E-E24A-B9C9-65629BC7A112}" type="presParOf" srcId="{B2E18F44-71DF-EF46-AD9E-552C01D23E45}" destId="{2B32CA50-47C9-F444-B574-5BA61E66691B}" srcOrd="7" destOrd="0" presId="urn:microsoft.com/office/officeart/2005/8/layout/vList2"/>
    <dgm:cxn modelId="{D27D4E30-4F94-3B4D-AD89-ED7CF7FE40BA}" type="presParOf" srcId="{B2E18F44-71DF-EF46-AD9E-552C01D23E45}" destId="{CBE1D46B-3A01-CB45-9402-BA354DE00ABF}" srcOrd="8" destOrd="0" presId="urn:microsoft.com/office/officeart/2005/8/layout/vList2"/>
    <dgm:cxn modelId="{EDAD16DB-6C7F-504C-9F74-1A4D0A7CD996}" type="presParOf" srcId="{B2E18F44-71DF-EF46-AD9E-552C01D23E45}" destId="{DAF3461E-0664-E24C-8915-5BB99E07FB02}" srcOrd="9" destOrd="0" presId="urn:microsoft.com/office/officeart/2005/8/layout/vList2"/>
    <dgm:cxn modelId="{233AFD8C-032D-3B42-88EA-D842A2C6DD8E}" type="presParOf" srcId="{B2E18F44-71DF-EF46-AD9E-552C01D23E45}" destId="{101982B3-D3D8-F041-83A4-A17A8249DB3B}" srcOrd="10"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ADCBF3-62EB-044B-91E4-FB5A854155AA}"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BD651AE6-1864-274A-A273-1FBB5EC3DB71}">
      <dgm:prSet phldrT="[Text]"/>
      <dgm:spPr/>
      <dgm:t>
        <a:bodyPr/>
        <a:lstStyle/>
        <a:p>
          <a:r>
            <a:rPr lang="en-US" b="1" dirty="0" smtClean="0">
              <a:effectLst>
                <a:outerShdw blurRad="38100" dist="38100" dir="2700000" algn="tl">
                  <a:srgbClr val="000000">
                    <a:alpha val="43137"/>
                  </a:srgbClr>
                </a:outerShdw>
              </a:effectLst>
            </a:rPr>
            <a:t>Lack of physical security controls</a:t>
          </a:r>
          <a:endParaRPr lang="en-US" b="1" dirty="0">
            <a:effectLst>
              <a:outerShdw blurRad="38100" dist="38100" dir="2700000" algn="tl">
                <a:srgbClr val="000000">
                  <a:alpha val="43137"/>
                </a:srgbClr>
              </a:outerShdw>
            </a:effectLst>
          </a:endParaRPr>
        </a:p>
      </dgm:t>
    </dgm:pt>
    <dgm:pt modelId="{3B3CC635-84F0-DA46-9E2B-F2A8FCB7EE2E}" type="parTrans" cxnId="{1389EA0C-BF66-ED4A-A478-E48394305920}">
      <dgm:prSet/>
      <dgm:spPr/>
      <dgm:t>
        <a:bodyPr/>
        <a:lstStyle/>
        <a:p>
          <a:endParaRPr lang="en-US"/>
        </a:p>
      </dgm:t>
    </dgm:pt>
    <dgm:pt modelId="{A1A5B5C2-19A2-834B-B5B1-A819DDB03D92}" type="sibTrans" cxnId="{1389EA0C-BF66-ED4A-A478-E48394305920}">
      <dgm:prSet/>
      <dgm:spPr/>
      <dgm:t>
        <a:bodyPr/>
        <a:lstStyle/>
        <a:p>
          <a:endParaRPr lang="en-US" dirty="0"/>
        </a:p>
      </dgm:t>
    </dgm:pt>
    <dgm:pt modelId="{3372F132-CB16-E343-99F9-22928C7FFED6}">
      <dgm:prSet custT="1"/>
      <dgm:spPr/>
      <dgm:t>
        <a:bodyPr/>
        <a:lstStyle/>
        <a:p>
          <a:r>
            <a:rPr lang="en-US" sz="1300" dirty="0" smtClean="0"/>
            <a:t>The security policy for mobile devices must be based on the assumption that any mobile device may be stolen or at least accessed by a malicious party</a:t>
          </a:r>
        </a:p>
      </dgm:t>
    </dgm:pt>
    <dgm:pt modelId="{4F0D40C9-DEB2-5846-8A03-EF918DECB559}" type="parTrans" cxnId="{2BEDF0A4-8A4C-574D-8E58-ADE2B5106F96}">
      <dgm:prSet/>
      <dgm:spPr/>
      <dgm:t>
        <a:bodyPr/>
        <a:lstStyle/>
        <a:p>
          <a:endParaRPr lang="en-US"/>
        </a:p>
      </dgm:t>
    </dgm:pt>
    <dgm:pt modelId="{61F61C1F-3350-DA4E-851A-E1AF0A6D69B6}" type="sibTrans" cxnId="{2BEDF0A4-8A4C-574D-8E58-ADE2B5106F96}">
      <dgm:prSet/>
      <dgm:spPr/>
      <dgm:t>
        <a:bodyPr/>
        <a:lstStyle/>
        <a:p>
          <a:endParaRPr lang="en-US"/>
        </a:p>
      </dgm:t>
    </dgm:pt>
    <dgm:pt modelId="{238CCC6B-8017-B940-B77C-D90E684CA555}">
      <dgm:prSet/>
      <dgm:spPr/>
      <dgm:t>
        <a:bodyPr/>
        <a:lstStyle/>
        <a:p>
          <a:r>
            <a:rPr lang="en-US" b="1" dirty="0" smtClean="0">
              <a:effectLst>
                <a:outerShdw blurRad="38100" dist="38100" dir="2700000" algn="tl">
                  <a:srgbClr val="000000">
                    <a:alpha val="43137"/>
                  </a:srgbClr>
                </a:outerShdw>
              </a:effectLst>
            </a:rPr>
            <a:t>Use of untrusted mobile devices</a:t>
          </a:r>
        </a:p>
      </dgm:t>
    </dgm:pt>
    <dgm:pt modelId="{E52BFE8B-59A6-944F-9B1B-9AB495DF1753}" type="parTrans" cxnId="{38DE1C63-3A39-E041-AB2D-B8F21142284C}">
      <dgm:prSet/>
      <dgm:spPr/>
      <dgm:t>
        <a:bodyPr/>
        <a:lstStyle/>
        <a:p>
          <a:endParaRPr lang="en-US"/>
        </a:p>
      </dgm:t>
    </dgm:pt>
    <dgm:pt modelId="{4F577C47-CB6F-9E43-88CF-8AB73933C65F}" type="sibTrans" cxnId="{38DE1C63-3A39-E041-AB2D-B8F21142284C}">
      <dgm:prSet/>
      <dgm:spPr/>
      <dgm:t>
        <a:bodyPr/>
        <a:lstStyle/>
        <a:p>
          <a:endParaRPr lang="en-US" dirty="0"/>
        </a:p>
      </dgm:t>
    </dgm:pt>
    <dgm:pt modelId="{6DE21658-E7D8-ED4B-857E-FA323ACD57EA}">
      <dgm:prSet custT="1"/>
      <dgm:spPr/>
      <dgm:t>
        <a:bodyPr/>
        <a:lstStyle/>
        <a:p>
          <a:r>
            <a:rPr lang="en-US" sz="1300" dirty="0" smtClean="0"/>
            <a:t>The organization must assume that not all devices are trustworthy</a:t>
          </a:r>
        </a:p>
      </dgm:t>
    </dgm:pt>
    <dgm:pt modelId="{3670178F-BB33-4B42-A927-781A7F1860CF}" type="parTrans" cxnId="{C3B77665-C23B-4D4B-B35E-7445237C4B00}">
      <dgm:prSet/>
      <dgm:spPr/>
      <dgm:t>
        <a:bodyPr/>
        <a:lstStyle/>
        <a:p>
          <a:endParaRPr lang="en-US"/>
        </a:p>
      </dgm:t>
    </dgm:pt>
    <dgm:pt modelId="{650434F9-88FC-2F41-B13E-CEC11669F1A6}" type="sibTrans" cxnId="{C3B77665-C23B-4D4B-B35E-7445237C4B00}">
      <dgm:prSet/>
      <dgm:spPr/>
      <dgm:t>
        <a:bodyPr/>
        <a:lstStyle/>
        <a:p>
          <a:endParaRPr lang="en-US"/>
        </a:p>
      </dgm:t>
    </dgm:pt>
    <dgm:pt modelId="{BEFEFDA1-3250-AB44-AB53-B658911D4DC0}">
      <dgm:prSet/>
      <dgm:spPr/>
      <dgm:t>
        <a:bodyPr/>
        <a:lstStyle/>
        <a:p>
          <a:r>
            <a:rPr lang="en-US" b="1" dirty="0" smtClean="0">
              <a:effectLst>
                <a:outerShdw blurRad="38100" dist="38100" dir="2700000" algn="tl">
                  <a:srgbClr val="000000">
                    <a:alpha val="43137"/>
                  </a:srgbClr>
                </a:outerShdw>
              </a:effectLst>
            </a:rPr>
            <a:t>Use of untrusted networks</a:t>
          </a:r>
        </a:p>
      </dgm:t>
    </dgm:pt>
    <dgm:pt modelId="{C365E8EF-1894-974D-8A8B-D220F2A2ED9C}" type="parTrans" cxnId="{D77695A7-7FE3-2242-B3C8-6983F3793B5C}">
      <dgm:prSet/>
      <dgm:spPr/>
      <dgm:t>
        <a:bodyPr/>
        <a:lstStyle/>
        <a:p>
          <a:endParaRPr lang="en-US"/>
        </a:p>
      </dgm:t>
    </dgm:pt>
    <dgm:pt modelId="{CBE614EB-738F-0941-8DE8-FC3780B6CD27}" type="sibTrans" cxnId="{D77695A7-7FE3-2242-B3C8-6983F3793B5C}">
      <dgm:prSet/>
      <dgm:spPr/>
      <dgm:t>
        <a:bodyPr/>
        <a:lstStyle/>
        <a:p>
          <a:endParaRPr lang="en-US" dirty="0"/>
        </a:p>
      </dgm:t>
    </dgm:pt>
    <dgm:pt modelId="{4C1A686E-B624-8B4B-BB48-BEA6DB10DD4B}">
      <dgm:prSet custT="1"/>
      <dgm:spPr/>
      <dgm:t>
        <a:bodyPr/>
        <a:lstStyle/>
        <a:p>
          <a:r>
            <a:rPr lang="en-US" sz="1300" dirty="0" smtClean="0"/>
            <a:t>The security policy must be based on the assumption that the networks between the mobile device and the organization are not trustworthy</a:t>
          </a:r>
        </a:p>
      </dgm:t>
    </dgm:pt>
    <dgm:pt modelId="{D1BEDC99-BC39-CA4D-82E5-30397653ACDF}" type="parTrans" cxnId="{7576B3A1-FAE9-D049-8D25-AE98FD5AB8D3}">
      <dgm:prSet/>
      <dgm:spPr/>
      <dgm:t>
        <a:bodyPr/>
        <a:lstStyle/>
        <a:p>
          <a:endParaRPr lang="en-US"/>
        </a:p>
      </dgm:t>
    </dgm:pt>
    <dgm:pt modelId="{6CC21BBE-96D7-7C4A-A0EA-7817D1C10EEE}" type="sibTrans" cxnId="{7576B3A1-FAE9-D049-8D25-AE98FD5AB8D3}">
      <dgm:prSet/>
      <dgm:spPr/>
      <dgm:t>
        <a:bodyPr/>
        <a:lstStyle/>
        <a:p>
          <a:endParaRPr lang="en-US"/>
        </a:p>
      </dgm:t>
    </dgm:pt>
    <dgm:pt modelId="{11975B50-3CB0-154A-8FA1-5F60D9E2D983}">
      <dgm:prSet/>
      <dgm:spPr/>
      <dgm:t>
        <a:bodyPr/>
        <a:lstStyle/>
        <a:p>
          <a:r>
            <a:rPr lang="en-US" b="0" dirty="0" smtClean="0">
              <a:effectLst>
                <a:outerShdw blurRad="38100" dist="38100" dir="2700000" algn="tl">
                  <a:srgbClr val="000000">
                    <a:alpha val="43137"/>
                  </a:srgbClr>
                </a:outerShdw>
              </a:effectLst>
            </a:rPr>
            <a:t>Use of untrusted content</a:t>
          </a:r>
        </a:p>
      </dgm:t>
    </dgm:pt>
    <dgm:pt modelId="{E320CE75-DC33-0B4C-BF74-C7CC37FC3281}" type="parTrans" cxnId="{9C7FBE92-4381-6043-933A-4D5D437BDC60}">
      <dgm:prSet/>
      <dgm:spPr/>
      <dgm:t>
        <a:bodyPr/>
        <a:lstStyle/>
        <a:p>
          <a:endParaRPr lang="en-US"/>
        </a:p>
      </dgm:t>
    </dgm:pt>
    <dgm:pt modelId="{1165F27B-B34B-F54D-ADB1-1EF9B5D32A10}" type="sibTrans" cxnId="{9C7FBE92-4381-6043-933A-4D5D437BDC60}">
      <dgm:prSet/>
      <dgm:spPr/>
      <dgm:t>
        <a:bodyPr/>
        <a:lstStyle/>
        <a:p>
          <a:endParaRPr lang="en-US"/>
        </a:p>
      </dgm:t>
    </dgm:pt>
    <dgm:pt modelId="{A476015C-D1DF-0A49-AD72-41C8E496247C}">
      <dgm:prSet custT="1"/>
      <dgm:spPr/>
      <dgm:t>
        <a:bodyPr/>
        <a:lstStyle/>
        <a:p>
          <a:r>
            <a:rPr lang="en-US" sz="1300" dirty="0" smtClean="0"/>
            <a:t>Mobile devices may access and use content that other computing devices do not encounter</a:t>
          </a:r>
        </a:p>
      </dgm:t>
    </dgm:pt>
    <dgm:pt modelId="{F87DC7CD-C360-6449-BCBB-692BEFA96C65}" type="parTrans" cxnId="{2619CED0-F65B-DA4B-8720-B13E53C58CF8}">
      <dgm:prSet/>
      <dgm:spPr/>
      <dgm:t>
        <a:bodyPr/>
        <a:lstStyle/>
        <a:p>
          <a:endParaRPr lang="en-US"/>
        </a:p>
      </dgm:t>
    </dgm:pt>
    <dgm:pt modelId="{B24E8A80-FEAC-A54B-B783-F0B24A8D28D2}" type="sibTrans" cxnId="{2619CED0-F65B-DA4B-8720-B13E53C58CF8}">
      <dgm:prSet/>
      <dgm:spPr/>
      <dgm:t>
        <a:bodyPr/>
        <a:lstStyle/>
        <a:p>
          <a:endParaRPr lang="en-US"/>
        </a:p>
      </dgm:t>
    </dgm:pt>
    <dgm:pt modelId="{07BCFCCC-B76A-5248-A11B-6DC3BBCB944A}" type="pres">
      <dgm:prSet presAssocID="{BAADCBF3-62EB-044B-91E4-FB5A854155AA}" presName="Name0" presStyleCnt="0">
        <dgm:presLayoutVars>
          <dgm:dir/>
          <dgm:animLvl val="lvl"/>
          <dgm:resizeHandles val="exact"/>
        </dgm:presLayoutVars>
      </dgm:prSet>
      <dgm:spPr/>
      <dgm:t>
        <a:bodyPr/>
        <a:lstStyle/>
        <a:p>
          <a:endParaRPr lang="en-US"/>
        </a:p>
      </dgm:t>
    </dgm:pt>
    <dgm:pt modelId="{1E5A2F0B-70AE-8040-AB6E-D0EC26A894A0}" type="pres">
      <dgm:prSet presAssocID="{BAADCBF3-62EB-044B-91E4-FB5A854155AA}" presName="tSp" presStyleCnt="0"/>
      <dgm:spPr/>
    </dgm:pt>
    <dgm:pt modelId="{7870309D-E139-3348-87DC-A514C54D258E}" type="pres">
      <dgm:prSet presAssocID="{BAADCBF3-62EB-044B-91E4-FB5A854155AA}" presName="bSp" presStyleCnt="0"/>
      <dgm:spPr/>
    </dgm:pt>
    <dgm:pt modelId="{AE55BF58-EAA8-204C-940E-902A9A0AC0CA}" type="pres">
      <dgm:prSet presAssocID="{BAADCBF3-62EB-044B-91E4-FB5A854155AA}" presName="process" presStyleCnt="0"/>
      <dgm:spPr/>
    </dgm:pt>
    <dgm:pt modelId="{5791F138-D59E-E34D-9B05-6F67D0D3EB96}" type="pres">
      <dgm:prSet presAssocID="{BD651AE6-1864-274A-A273-1FBB5EC3DB71}" presName="composite1" presStyleCnt="0"/>
      <dgm:spPr/>
    </dgm:pt>
    <dgm:pt modelId="{93079B1E-0B6A-BF4A-A10A-DDF738B3FF9E}" type="pres">
      <dgm:prSet presAssocID="{BD651AE6-1864-274A-A273-1FBB5EC3DB71}" presName="dummyNode1" presStyleLbl="node1" presStyleIdx="0" presStyleCnt="4"/>
      <dgm:spPr/>
    </dgm:pt>
    <dgm:pt modelId="{3E4C8994-B352-6740-8D56-83FC6515BB06}" type="pres">
      <dgm:prSet presAssocID="{BD651AE6-1864-274A-A273-1FBB5EC3DB71}" presName="childNode1" presStyleLbl="bgAcc1" presStyleIdx="0" presStyleCnt="4" custScaleX="143255" custScaleY="158298">
        <dgm:presLayoutVars>
          <dgm:bulletEnabled val="1"/>
        </dgm:presLayoutVars>
      </dgm:prSet>
      <dgm:spPr/>
      <dgm:t>
        <a:bodyPr/>
        <a:lstStyle/>
        <a:p>
          <a:endParaRPr lang="en-US"/>
        </a:p>
      </dgm:t>
    </dgm:pt>
    <dgm:pt modelId="{6CA2DCD5-FFFF-4B48-A2B5-A589D16A7129}" type="pres">
      <dgm:prSet presAssocID="{BD651AE6-1864-274A-A273-1FBB5EC3DB71}" presName="childNode1tx" presStyleLbl="bgAcc1" presStyleIdx="0" presStyleCnt="4">
        <dgm:presLayoutVars>
          <dgm:bulletEnabled val="1"/>
        </dgm:presLayoutVars>
      </dgm:prSet>
      <dgm:spPr/>
      <dgm:t>
        <a:bodyPr/>
        <a:lstStyle/>
        <a:p>
          <a:endParaRPr lang="en-US"/>
        </a:p>
      </dgm:t>
    </dgm:pt>
    <dgm:pt modelId="{84E1B572-A4F0-F941-B0C0-1901A6F82E57}" type="pres">
      <dgm:prSet presAssocID="{BD651AE6-1864-274A-A273-1FBB5EC3DB71}" presName="parentNode1" presStyleLbl="node1" presStyleIdx="0" presStyleCnt="4" custLinFactNeighborX="9169" custLinFactNeighborY="44257">
        <dgm:presLayoutVars>
          <dgm:chMax val="1"/>
          <dgm:bulletEnabled val="1"/>
        </dgm:presLayoutVars>
      </dgm:prSet>
      <dgm:spPr/>
      <dgm:t>
        <a:bodyPr/>
        <a:lstStyle/>
        <a:p>
          <a:endParaRPr lang="en-US"/>
        </a:p>
      </dgm:t>
    </dgm:pt>
    <dgm:pt modelId="{2EDF133B-65B7-A34A-AAAB-2DEBBE729A93}" type="pres">
      <dgm:prSet presAssocID="{BD651AE6-1864-274A-A273-1FBB5EC3DB71}" presName="connSite1" presStyleCnt="0"/>
      <dgm:spPr/>
    </dgm:pt>
    <dgm:pt modelId="{4721B204-DD53-414A-90E5-015BAACB1B4B}" type="pres">
      <dgm:prSet presAssocID="{A1A5B5C2-19A2-834B-B5B1-A819DDB03D92}" presName="Name9" presStyleLbl="sibTrans2D1" presStyleIdx="0" presStyleCnt="3" custLinFactNeighborX="31028" custLinFactNeighborY="-15556"/>
      <dgm:spPr/>
      <dgm:t>
        <a:bodyPr/>
        <a:lstStyle/>
        <a:p>
          <a:endParaRPr lang="en-US"/>
        </a:p>
      </dgm:t>
    </dgm:pt>
    <dgm:pt modelId="{6B50586D-55DF-3948-A825-55E68DB618FC}" type="pres">
      <dgm:prSet presAssocID="{238CCC6B-8017-B940-B77C-D90E684CA555}" presName="composite2" presStyleCnt="0"/>
      <dgm:spPr/>
    </dgm:pt>
    <dgm:pt modelId="{EB96A06A-F5E8-3C42-9CD0-E5AD53C2F989}" type="pres">
      <dgm:prSet presAssocID="{238CCC6B-8017-B940-B77C-D90E684CA555}" presName="dummyNode2" presStyleLbl="node1" presStyleIdx="0" presStyleCnt="4"/>
      <dgm:spPr/>
    </dgm:pt>
    <dgm:pt modelId="{3D9A4C72-DE42-AE43-8358-68F7E81E1EB9}" type="pres">
      <dgm:prSet presAssocID="{238CCC6B-8017-B940-B77C-D90E684CA555}" presName="childNode2" presStyleLbl="bgAcc1" presStyleIdx="1" presStyleCnt="4" custScaleX="111354" custScaleY="124666">
        <dgm:presLayoutVars>
          <dgm:bulletEnabled val="1"/>
        </dgm:presLayoutVars>
      </dgm:prSet>
      <dgm:spPr/>
      <dgm:t>
        <a:bodyPr/>
        <a:lstStyle/>
        <a:p>
          <a:endParaRPr lang="en-US"/>
        </a:p>
      </dgm:t>
    </dgm:pt>
    <dgm:pt modelId="{1C14BF45-EFF7-2C49-B05B-4C7B5370D341}" type="pres">
      <dgm:prSet presAssocID="{238CCC6B-8017-B940-B77C-D90E684CA555}" presName="childNode2tx" presStyleLbl="bgAcc1" presStyleIdx="1" presStyleCnt="4">
        <dgm:presLayoutVars>
          <dgm:bulletEnabled val="1"/>
        </dgm:presLayoutVars>
      </dgm:prSet>
      <dgm:spPr/>
      <dgm:t>
        <a:bodyPr/>
        <a:lstStyle/>
        <a:p>
          <a:endParaRPr lang="en-US"/>
        </a:p>
      </dgm:t>
    </dgm:pt>
    <dgm:pt modelId="{EB139CAB-8AEE-1E4D-9D15-C436A0E80AD3}" type="pres">
      <dgm:prSet presAssocID="{238CCC6B-8017-B940-B77C-D90E684CA555}" presName="parentNode2" presStyleLbl="node1" presStyleIdx="1" presStyleCnt="4">
        <dgm:presLayoutVars>
          <dgm:chMax val="0"/>
          <dgm:bulletEnabled val="1"/>
        </dgm:presLayoutVars>
      </dgm:prSet>
      <dgm:spPr/>
      <dgm:t>
        <a:bodyPr/>
        <a:lstStyle/>
        <a:p>
          <a:endParaRPr lang="en-US"/>
        </a:p>
      </dgm:t>
    </dgm:pt>
    <dgm:pt modelId="{687DB3ED-1ED1-D448-B8C5-9B7E16A1497D}" type="pres">
      <dgm:prSet presAssocID="{238CCC6B-8017-B940-B77C-D90E684CA555}" presName="connSite2" presStyleCnt="0"/>
      <dgm:spPr/>
    </dgm:pt>
    <dgm:pt modelId="{D4523307-9553-8943-A089-61566F9DAE54}" type="pres">
      <dgm:prSet presAssocID="{4F577C47-CB6F-9E43-88CF-8AB73933C65F}" presName="Name18" presStyleLbl="sibTrans2D1" presStyleIdx="1" presStyleCnt="3" custLinFactNeighborX="23563" custLinFactNeighborY="14009"/>
      <dgm:spPr/>
      <dgm:t>
        <a:bodyPr/>
        <a:lstStyle/>
        <a:p>
          <a:endParaRPr lang="en-US"/>
        </a:p>
      </dgm:t>
    </dgm:pt>
    <dgm:pt modelId="{AA725D56-8B20-304C-A9FA-BB66654E897B}" type="pres">
      <dgm:prSet presAssocID="{BEFEFDA1-3250-AB44-AB53-B658911D4DC0}" presName="composite1" presStyleCnt="0"/>
      <dgm:spPr/>
    </dgm:pt>
    <dgm:pt modelId="{CD37B542-D46D-8C48-B29F-81FF65B06480}" type="pres">
      <dgm:prSet presAssocID="{BEFEFDA1-3250-AB44-AB53-B658911D4DC0}" presName="dummyNode1" presStyleLbl="node1" presStyleIdx="1" presStyleCnt="4"/>
      <dgm:spPr/>
    </dgm:pt>
    <dgm:pt modelId="{A8E221DB-A2FB-F348-A4D5-36B1876CC523}" type="pres">
      <dgm:prSet presAssocID="{BEFEFDA1-3250-AB44-AB53-B658911D4DC0}" presName="childNode1" presStyleLbl="bgAcc1" presStyleIdx="2" presStyleCnt="4" custScaleX="146538" custScaleY="124269">
        <dgm:presLayoutVars>
          <dgm:bulletEnabled val="1"/>
        </dgm:presLayoutVars>
      </dgm:prSet>
      <dgm:spPr/>
      <dgm:t>
        <a:bodyPr/>
        <a:lstStyle/>
        <a:p>
          <a:endParaRPr lang="en-US"/>
        </a:p>
      </dgm:t>
    </dgm:pt>
    <dgm:pt modelId="{E7244E8A-BBBD-2640-BC67-112E8872FD1C}" type="pres">
      <dgm:prSet presAssocID="{BEFEFDA1-3250-AB44-AB53-B658911D4DC0}" presName="childNode1tx" presStyleLbl="bgAcc1" presStyleIdx="2" presStyleCnt="4">
        <dgm:presLayoutVars>
          <dgm:bulletEnabled val="1"/>
        </dgm:presLayoutVars>
      </dgm:prSet>
      <dgm:spPr/>
      <dgm:t>
        <a:bodyPr/>
        <a:lstStyle/>
        <a:p>
          <a:endParaRPr lang="en-US"/>
        </a:p>
      </dgm:t>
    </dgm:pt>
    <dgm:pt modelId="{FE9743DE-D88C-9040-9FF7-AFBAB3CED052}" type="pres">
      <dgm:prSet presAssocID="{BEFEFDA1-3250-AB44-AB53-B658911D4DC0}" presName="parentNode1" presStyleLbl="node1" presStyleIdx="2" presStyleCnt="4" custLinFactNeighborX="40727" custLinFactNeighborY="29265">
        <dgm:presLayoutVars>
          <dgm:chMax val="1"/>
          <dgm:bulletEnabled val="1"/>
        </dgm:presLayoutVars>
      </dgm:prSet>
      <dgm:spPr/>
      <dgm:t>
        <a:bodyPr/>
        <a:lstStyle/>
        <a:p>
          <a:endParaRPr lang="en-US"/>
        </a:p>
      </dgm:t>
    </dgm:pt>
    <dgm:pt modelId="{06094C16-88D3-474F-880D-2770CC6E25F9}" type="pres">
      <dgm:prSet presAssocID="{BEFEFDA1-3250-AB44-AB53-B658911D4DC0}" presName="connSite1" presStyleCnt="0"/>
      <dgm:spPr/>
    </dgm:pt>
    <dgm:pt modelId="{DE9104C0-2CB3-8341-8188-3CC8E0E1BE76}" type="pres">
      <dgm:prSet presAssocID="{CBE614EB-738F-0941-8DE8-FC3780B6CD27}" presName="Name9" presStyleLbl="sibTrans2D1" presStyleIdx="2" presStyleCnt="3" custLinFactNeighborX="36310" custLinFactNeighborY="1392"/>
      <dgm:spPr/>
      <dgm:t>
        <a:bodyPr/>
        <a:lstStyle/>
        <a:p>
          <a:endParaRPr lang="en-US"/>
        </a:p>
      </dgm:t>
    </dgm:pt>
    <dgm:pt modelId="{2D6B6EAC-009B-F64F-BE89-2B95B528BDF6}" type="pres">
      <dgm:prSet presAssocID="{11975B50-3CB0-154A-8FA1-5F60D9E2D983}" presName="composite2" presStyleCnt="0"/>
      <dgm:spPr/>
    </dgm:pt>
    <dgm:pt modelId="{A1EC2089-C44E-774B-94D7-FAB1A540CA94}" type="pres">
      <dgm:prSet presAssocID="{11975B50-3CB0-154A-8FA1-5F60D9E2D983}" presName="dummyNode2" presStyleLbl="node1" presStyleIdx="2" presStyleCnt="4"/>
      <dgm:spPr/>
    </dgm:pt>
    <dgm:pt modelId="{A9322B73-3955-7E4E-A1FA-6F8A5A22E0C4}" type="pres">
      <dgm:prSet presAssocID="{11975B50-3CB0-154A-8FA1-5F60D9E2D983}" presName="childNode2" presStyleLbl="bgAcc1" presStyleIdx="3" presStyleCnt="4" custScaleY="183996">
        <dgm:presLayoutVars>
          <dgm:bulletEnabled val="1"/>
        </dgm:presLayoutVars>
      </dgm:prSet>
      <dgm:spPr/>
      <dgm:t>
        <a:bodyPr/>
        <a:lstStyle/>
        <a:p>
          <a:endParaRPr lang="en-US"/>
        </a:p>
      </dgm:t>
    </dgm:pt>
    <dgm:pt modelId="{183E9811-87BB-7741-A282-FE55B6C6FD0D}" type="pres">
      <dgm:prSet presAssocID="{11975B50-3CB0-154A-8FA1-5F60D9E2D983}" presName="childNode2tx" presStyleLbl="bgAcc1" presStyleIdx="3" presStyleCnt="4">
        <dgm:presLayoutVars>
          <dgm:bulletEnabled val="1"/>
        </dgm:presLayoutVars>
      </dgm:prSet>
      <dgm:spPr/>
      <dgm:t>
        <a:bodyPr/>
        <a:lstStyle/>
        <a:p>
          <a:endParaRPr lang="en-US"/>
        </a:p>
      </dgm:t>
    </dgm:pt>
    <dgm:pt modelId="{FD9B7A3C-3A50-6C45-B85D-6F6943FCF3F9}" type="pres">
      <dgm:prSet presAssocID="{11975B50-3CB0-154A-8FA1-5F60D9E2D983}" presName="parentNode2" presStyleLbl="node1" presStyleIdx="3" presStyleCnt="4" custLinFactNeighborX="-5551" custLinFactNeighborY="-47785">
        <dgm:presLayoutVars>
          <dgm:chMax val="0"/>
          <dgm:bulletEnabled val="1"/>
        </dgm:presLayoutVars>
      </dgm:prSet>
      <dgm:spPr/>
      <dgm:t>
        <a:bodyPr/>
        <a:lstStyle/>
        <a:p>
          <a:endParaRPr lang="en-US"/>
        </a:p>
      </dgm:t>
    </dgm:pt>
    <dgm:pt modelId="{9107C479-20C9-7542-ACF8-C75C812A2E8C}" type="pres">
      <dgm:prSet presAssocID="{11975B50-3CB0-154A-8FA1-5F60D9E2D983}" presName="connSite2" presStyleCnt="0"/>
      <dgm:spPr/>
    </dgm:pt>
  </dgm:ptLst>
  <dgm:cxnLst>
    <dgm:cxn modelId="{D72B1DF3-2D85-0045-A72E-AE7A7C9F68E4}" type="presOf" srcId="{3372F132-CB16-E343-99F9-22928C7FFED6}" destId="{6CA2DCD5-FFFF-4B48-A2B5-A589D16A7129}" srcOrd="1" destOrd="0" presId="urn:microsoft.com/office/officeart/2005/8/layout/hProcess4"/>
    <dgm:cxn modelId="{34F4A99C-A924-FB40-8349-A2B4923769C1}" type="presOf" srcId="{4F577C47-CB6F-9E43-88CF-8AB73933C65F}" destId="{D4523307-9553-8943-A089-61566F9DAE54}" srcOrd="0" destOrd="0" presId="urn:microsoft.com/office/officeart/2005/8/layout/hProcess4"/>
    <dgm:cxn modelId="{C3B77665-C23B-4D4B-B35E-7445237C4B00}" srcId="{238CCC6B-8017-B940-B77C-D90E684CA555}" destId="{6DE21658-E7D8-ED4B-857E-FA323ACD57EA}" srcOrd="0" destOrd="0" parTransId="{3670178F-BB33-4B42-A927-781A7F1860CF}" sibTransId="{650434F9-88FC-2F41-B13E-CEC11669F1A6}"/>
    <dgm:cxn modelId="{137F02F2-5996-2841-B588-CB30A510311F}" type="presOf" srcId="{6DE21658-E7D8-ED4B-857E-FA323ACD57EA}" destId="{3D9A4C72-DE42-AE43-8358-68F7E81E1EB9}" srcOrd="0" destOrd="0" presId="urn:microsoft.com/office/officeart/2005/8/layout/hProcess4"/>
    <dgm:cxn modelId="{1DAAE8A1-8573-064A-965C-D250AC72CA7A}" type="presOf" srcId="{4C1A686E-B624-8B4B-BB48-BEA6DB10DD4B}" destId="{A8E221DB-A2FB-F348-A4D5-36B1876CC523}" srcOrd="0" destOrd="0" presId="urn:microsoft.com/office/officeart/2005/8/layout/hProcess4"/>
    <dgm:cxn modelId="{F465DC0A-FE43-BE4A-8B41-F6F7B9C5D578}" type="presOf" srcId="{A476015C-D1DF-0A49-AD72-41C8E496247C}" destId="{183E9811-87BB-7741-A282-FE55B6C6FD0D}" srcOrd="1" destOrd="0" presId="urn:microsoft.com/office/officeart/2005/8/layout/hProcess4"/>
    <dgm:cxn modelId="{2753AB90-9047-074E-8948-1C612D37F3AE}" type="presOf" srcId="{CBE614EB-738F-0941-8DE8-FC3780B6CD27}" destId="{DE9104C0-2CB3-8341-8188-3CC8E0E1BE76}" srcOrd="0" destOrd="0" presId="urn:microsoft.com/office/officeart/2005/8/layout/hProcess4"/>
    <dgm:cxn modelId="{719B4DC4-7FFA-2045-858E-F8147A2744B7}" type="presOf" srcId="{A1A5B5C2-19A2-834B-B5B1-A819DDB03D92}" destId="{4721B204-DD53-414A-90E5-015BAACB1B4B}" srcOrd="0" destOrd="0" presId="urn:microsoft.com/office/officeart/2005/8/layout/hProcess4"/>
    <dgm:cxn modelId="{2619CED0-F65B-DA4B-8720-B13E53C58CF8}" srcId="{11975B50-3CB0-154A-8FA1-5F60D9E2D983}" destId="{A476015C-D1DF-0A49-AD72-41C8E496247C}" srcOrd="0" destOrd="0" parTransId="{F87DC7CD-C360-6449-BCBB-692BEFA96C65}" sibTransId="{B24E8A80-FEAC-A54B-B783-F0B24A8D28D2}"/>
    <dgm:cxn modelId="{65A08F4B-51C9-4346-AEC9-2CBD0B78CCBE}" type="presOf" srcId="{4C1A686E-B624-8B4B-BB48-BEA6DB10DD4B}" destId="{E7244E8A-BBBD-2640-BC67-112E8872FD1C}" srcOrd="1" destOrd="0" presId="urn:microsoft.com/office/officeart/2005/8/layout/hProcess4"/>
    <dgm:cxn modelId="{2BEDF0A4-8A4C-574D-8E58-ADE2B5106F96}" srcId="{BD651AE6-1864-274A-A273-1FBB5EC3DB71}" destId="{3372F132-CB16-E343-99F9-22928C7FFED6}" srcOrd="0" destOrd="0" parTransId="{4F0D40C9-DEB2-5846-8A03-EF918DECB559}" sibTransId="{61F61C1F-3350-DA4E-851A-E1AF0A6D69B6}"/>
    <dgm:cxn modelId="{9C7FBE92-4381-6043-933A-4D5D437BDC60}" srcId="{BAADCBF3-62EB-044B-91E4-FB5A854155AA}" destId="{11975B50-3CB0-154A-8FA1-5F60D9E2D983}" srcOrd="3" destOrd="0" parTransId="{E320CE75-DC33-0B4C-BF74-C7CC37FC3281}" sibTransId="{1165F27B-B34B-F54D-ADB1-1EF9B5D32A10}"/>
    <dgm:cxn modelId="{38DE1C63-3A39-E041-AB2D-B8F21142284C}" srcId="{BAADCBF3-62EB-044B-91E4-FB5A854155AA}" destId="{238CCC6B-8017-B940-B77C-D90E684CA555}" srcOrd="1" destOrd="0" parTransId="{E52BFE8B-59A6-944F-9B1B-9AB495DF1753}" sibTransId="{4F577C47-CB6F-9E43-88CF-8AB73933C65F}"/>
    <dgm:cxn modelId="{3FD63975-B54F-AC43-AE92-53E8D056398B}" type="presOf" srcId="{BAADCBF3-62EB-044B-91E4-FB5A854155AA}" destId="{07BCFCCC-B76A-5248-A11B-6DC3BBCB944A}" srcOrd="0" destOrd="0" presId="urn:microsoft.com/office/officeart/2005/8/layout/hProcess4"/>
    <dgm:cxn modelId="{1389EA0C-BF66-ED4A-A478-E48394305920}" srcId="{BAADCBF3-62EB-044B-91E4-FB5A854155AA}" destId="{BD651AE6-1864-274A-A273-1FBB5EC3DB71}" srcOrd="0" destOrd="0" parTransId="{3B3CC635-84F0-DA46-9E2B-F2A8FCB7EE2E}" sibTransId="{A1A5B5C2-19A2-834B-B5B1-A819DDB03D92}"/>
    <dgm:cxn modelId="{0C6AC505-31E2-C140-8676-0D4E5AE5F1BD}" type="presOf" srcId="{11975B50-3CB0-154A-8FA1-5F60D9E2D983}" destId="{FD9B7A3C-3A50-6C45-B85D-6F6943FCF3F9}" srcOrd="0" destOrd="0" presId="urn:microsoft.com/office/officeart/2005/8/layout/hProcess4"/>
    <dgm:cxn modelId="{8E5E19D8-3AA6-8A49-AEDB-3771E420406F}" type="presOf" srcId="{6DE21658-E7D8-ED4B-857E-FA323ACD57EA}" destId="{1C14BF45-EFF7-2C49-B05B-4C7B5370D341}" srcOrd="1" destOrd="0" presId="urn:microsoft.com/office/officeart/2005/8/layout/hProcess4"/>
    <dgm:cxn modelId="{D171BC32-39C1-B846-9370-813B73313F43}" type="presOf" srcId="{238CCC6B-8017-B940-B77C-D90E684CA555}" destId="{EB139CAB-8AEE-1E4D-9D15-C436A0E80AD3}" srcOrd="0" destOrd="0" presId="urn:microsoft.com/office/officeart/2005/8/layout/hProcess4"/>
    <dgm:cxn modelId="{5C62637D-FF09-7449-ABDB-2182B912BD64}" type="presOf" srcId="{3372F132-CB16-E343-99F9-22928C7FFED6}" destId="{3E4C8994-B352-6740-8D56-83FC6515BB06}" srcOrd="0" destOrd="0" presId="urn:microsoft.com/office/officeart/2005/8/layout/hProcess4"/>
    <dgm:cxn modelId="{9F1BC90E-5FBE-9248-88FE-CC08A704DD4D}" type="presOf" srcId="{BEFEFDA1-3250-AB44-AB53-B658911D4DC0}" destId="{FE9743DE-D88C-9040-9FF7-AFBAB3CED052}" srcOrd="0" destOrd="0" presId="urn:microsoft.com/office/officeart/2005/8/layout/hProcess4"/>
    <dgm:cxn modelId="{7576B3A1-FAE9-D049-8D25-AE98FD5AB8D3}" srcId="{BEFEFDA1-3250-AB44-AB53-B658911D4DC0}" destId="{4C1A686E-B624-8B4B-BB48-BEA6DB10DD4B}" srcOrd="0" destOrd="0" parTransId="{D1BEDC99-BC39-CA4D-82E5-30397653ACDF}" sibTransId="{6CC21BBE-96D7-7C4A-A0EA-7817D1C10EEE}"/>
    <dgm:cxn modelId="{927B9FCA-66BA-0B4B-9129-DB43DD39C1DB}" type="presOf" srcId="{BD651AE6-1864-274A-A273-1FBB5EC3DB71}" destId="{84E1B572-A4F0-F941-B0C0-1901A6F82E57}" srcOrd="0" destOrd="0" presId="urn:microsoft.com/office/officeart/2005/8/layout/hProcess4"/>
    <dgm:cxn modelId="{D77695A7-7FE3-2242-B3C8-6983F3793B5C}" srcId="{BAADCBF3-62EB-044B-91E4-FB5A854155AA}" destId="{BEFEFDA1-3250-AB44-AB53-B658911D4DC0}" srcOrd="2" destOrd="0" parTransId="{C365E8EF-1894-974D-8A8B-D220F2A2ED9C}" sibTransId="{CBE614EB-738F-0941-8DE8-FC3780B6CD27}"/>
    <dgm:cxn modelId="{42350B67-F0D4-1946-A1B4-1064A6202095}" type="presOf" srcId="{A476015C-D1DF-0A49-AD72-41C8E496247C}" destId="{A9322B73-3955-7E4E-A1FA-6F8A5A22E0C4}" srcOrd="0" destOrd="0" presId="urn:microsoft.com/office/officeart/2005/8/layout/hProcess4"/>
    <dgm:cxn modelId="{A2A8DDCD-60EC-F04B-938E-DD8845A53646}" type="presParOf" srcId="{07BCFCCC-B76A-5248-A11B-6DC3BBCB944A}" destId="{1E5A2F0B-70AE-8040-AB6E-D0EC26A894A0}" srcOrd="0" destOrd="0" presId="urn:microsoft.com/office/officeart/2005/8/layout/hProcess4"/>
    <dgm:cxn modelId="{018FC56E-59BD-F24D-AFAD-696ED3837AD9}" type="presParOf" srcId="{07BCFCCC-B76A-5248-A11B-6DC3BBCB944A}" destId="{7870309D-E139-3348-87DC-A514C54D258E}" srcOrd="1" destOrd="0" presId="urn:microsoft.com/office/officeart/2005/8/layout/hProcess4"/>
    <dgm:cxn modelId="{0418A6D4-D5EF-C443-955E-F2C650C44219}" type="presParOf" srcId="{07BCFCCC-B76A-5248-A11B-6DC3BBCB944A}" destId="{AE55BF58-EAA8-204C-940E-902A9A0AC0CA}" srcOrd="2" destOrd="0" presId="urn:microsoft.com/office/officeart/2005/8/layout/hProcess4"/>
    <dgm:cxn modelId="{B6FD83C7-EC83-C548-925C-6A81409EA161}" type="presParOf" srcId="{AE55BF58-EAA8-204C-940E-902A9A0AC0CA}" destId="{5791F138-D59E-E34D-9B05-6F67D0D3EB96}" srcOrd="0" destOrd="0" presId="urn:microsoft.com/office/officeart/2005/8/layout/hProcess4"/>
    <dgm:cxn modelId="{E2C290E8-D8BA-944A-BD63-486CFE06D070}" type="presParOf" srcId="{5791F138-D59E-E34D-9B05-6F67D0D3EB96}" destId="{93079B1E-0B6A-BF4A-A10A-DDF738B3FF9E}" srcOrd="0" destOrd="0" presId="urn:microsoft.com/office/officeart/2005/8/layout/hProcess4"/>
    <dgm:cxn modelId="{4C956456-56B3-9541-9C6A-AE09634A03EB}" type="presParOf" srcId="{5791F138-D59E-E34D-9B05-6F67D0D3EB96}" destId="{3E4C8994-B352-6740-8D56-83FC6515BB06}" srcOrd="1" destOrd="0" presId="urn:microsoft.com/office/officeart/2005/8/layout/hProcess4"/>
    <dgm:cxn modelId="{0CDD48AC-AA66-7241-9D25-7C119F470529}" type="presParOf" srcId="{5791F138-D59E-E34D-9B05-6F67D0D3EB96}" destId="{6CA2DCD5-FFFF-4B48-A2B5-A589D16A7129}" srcOrd="2" destOrd="0" presId="urn:microsoft.com/office/officeart/2005/8/layout/hProcess4"/>
    <dgm:cxn modelId="{20B13F09-2284-5342-9843-F0C479FBFCE8}" type="presParOf" srcId="{5791F138-D59E-E34D-9B05-6F67D0D3EB96}" destId="{84E1B572-A4F0-F941-B0C0-1901A6F82E57}" srcOrd="3" destOrd="0" presId="urn:microsoft.com/office/officeart/2005/8/layout/hProcess4"/>
    <dgm:cxn modelId="{1CBE36F9-4E02-E942-A737-94C859488C2F}" type="presParOf" srcId="{5791F138-D59E-E34D-9B05-6F67D0D3EB96}" destId="{2EDF133B-65B7-A34A-AAAB-2DEBBE729A93}" srcOrd="4" destOrd="0" presId="urn:microsoft.com/office/officeart/2005/8/layout/hProcess4"/>
    <dgm:cxn modelId="{7840C7B7-EFD9-DF44-8847-83F4D1BD03E4}" type="presParOf" srcId="{AE55BF58-EAA8-204C-940E-902A9A0AC0CA}" destId="{4721B204-DD53-414A-90E5-015BAACB1B4B}" srcOrd="1" destOrd="0" presId="urn:microsoft.com/office/officeart/2005/8/layout/hProcess4"/>
    <dgm:cxn modelId="{A0CA9018-0521-2947-A829-6221DE7782BD}" type="presParOf" srcId="{AE55BF58-EAA8-204C-940E-902A9A0AC0CA}" destId="{6B50586D-55DF-3948-A825-55E68DB618FC}" srcOrd="2" destOrd="0" presId="urn:microsoft.com/office/officeart/2005/8/layout/hProcess4"/>
    <dgm:cxn modelId="{6C1D687B-36BD-ED4A-8F8D-CDFF362D0D2E}" type="presParOf" srcId="{6B50586D-55DF-3948-A825-55E68DB618FC}" destId="{EB96A06A-F5E8-3C42-9CD0-E5AD53C2F989}" srcOrd="0" destOrd="0" presId="urn:microsoft.com/office/officeart/2005/8/layout/hProcess4"/>
    <dgm:cxn modelId="{737BAC54-D456-C14B-B906-DAF7BC88E383}" type="presParOf" srcId="{6B50586D-55DF-3948-A825-55E68DB618FC}" destId="{3D9A4C72-DE42-AE43-8358-68F7E81E1EB9}" srcOrd="1" destOrd="0" presId="urn:microsoft.com/office/officeart/2005/8/layout/hProcess4"/>
    <dgm:cxn modelId="{4FF37867-BCFC-4149-AFC0-C5F9425F32FC}" type="presParOf" srcId="{6B50586D-55DF-3948-A825-55E68DB618FC}" destId="{1C14BF45-EFF7-2C49-B05B-4C7B5370D341}" srcOrd="2" destOrd="0" presId="urn:microsoft.com/office/officeart/2005/8/layout/hProcess4"/>
    <dgm:cxn modelId="{F7E3F570-5B33-DA44-8755-8EA40B787F56}" type="presParOf" srcId="{6B50586D-55DF-3948-A825-55E68DB618FC}" destId="{EB139CAB-8AEE-1E4D-9D15-C436A0E80AD3}" srcOrd="3" destOrd="0" presId="urn:microsoft.com/office/officeart/2005/8/layout/hProcess4"/>
    <dgm:cxn modelId="{089883F7-57F0-6748-BBED-8C5FB4AAB88F}" type="presParOf" srcId="{6B50586D-55DF-3948-A825-55E68DB618FC}" destId="{687DB3ED-1ED1-D448-B8C5-9B7E16A1497D}" srcOrd="4" destOrd="0" presId="urn:microsoft.com/office/officeart/2005/8/layout/hProcess4"/>
    <dgm:cxn modelId="{39DEB7AF-41AC-8B4A-A9E3-4268E2C3CDD9}" type="presParOf" srcId="{AE55BF58-EAA8-204C-940E-902A9A0AC0CA}" destId="{D4523307-9553-8943-A089-61566F9DAE54}" srcOrd="3" destOrd="0" presId="urn:microsoft.com/office/officeart/2005/8/layout/hProcess4"/>
    <dgm:cxn modelId="{D1813FEE-8CC1-E34E-A516-78CCD78121BA}" type="presParOf" srcId="{AE55BF58-EAA8-204C-940E-902A9A0AC0CA}" destId="{AA725D56-8B20-304C-A9FA-BB66654E897B}" srcOrd="4" destOrd="0" presId="urn:microsoft.com/office/officeart/2005/8/layout/hProcess4"/>
    <dgm:cxn modelId="{3DDF4755-874C-D541-8F3C-D12D4AAA051B}" type="presParOf" srcId="{AA725D56-8B20-304C-A9FA-BB66654E897B}" destId="{CD37B542-D46D-8C48-B29F-81FF65B06480}" srcOrd="0" destOrd="0" presId="urn:microsoft.com/office/officeart/2005/8/layout/hProcess4"/>
    <dgm:cxn modelId="{24FD912E-B533-F542-8BA9-4F28B356DE9B}" type="presParOf" srcId="{AA725D56-8B20-304C-A9FA-BB66654E897B}" destId="{A8E221DB-A2FB-F348-A4D5-36B1876CC523}" srcOrd="1" destOrd="0" presId="urn:microsoft.com/office/officeart/2005/8/layout/hProcess4"/>
    <dgm:cxn modelId="{51247637-8A42-D949-ACB4-3E8DD9C8597B}" type="presParOf" srcId="{AA725D56-8B20-304C-A9FA-BB66654E897B}" destId="{E7244E8A-BBBD-2640-BC67-112E8872FD1C}" srcOrd="2" destOrd="0" presId="urn:microsoft.com/office/officeart/2005/8/layout/hProcess4"/>
    <dgm:cxn modelId="{24A647C5-90F0-5A44-8EDE-F8A0C550374E}" type="presParOf" srcId="{AA725D56-8B20-304C-A9FA-BB66654E897B}" destId="{FE9743DE-D88C-9040-9FF7-AFBAB3CED052}" srcOrd="3" destOrd="0" presId="urn:microsoft.com/office/officeart/2005/8/layout/hProcess4"/>
    <dgm:cxn modelId="{55E48C12-13E0-D444-9D17-708A119B83A8}" type="presParOf" srcId="{AA725D56-8B20-304C-A9FA-BB66654E897B}" destId="{06094C16-88D3-474F-880D-2770CC6E25F9}" srcOrd="4" destOrd="0" presId="urn:microsoft.com/office/officeart/2005/8/layout/hProcess4"/>
    <dgm:cxn modelId="{24D15B91-557F-7C4B-ACC0-B46D2B4080FB}" type="presParOf" srcId="{AE55BF58-EAA8-204C-940E-902A9A0AC0CA}" destId="{DE9104C0-2CB3-8341-8188-3CC8E0E1BE76}" srcOrd="5" destOrd="0" presId="urn:microsoft.com/office/officeart/2005/8/layout/hProcess4"/>
    <dgm:cxn modelId="{AA1B0A97-B9CD-1145-A2E3-99755FCAFD38}" type="presParOf" srcId="{AE55BF58-EAA8-204C-940E-902A9A0AC0CA}" destId="{2D6B6EAC-009B-F64F-BE89-2B95B528BDF6}" srcOrd="6" destOrd="0" presId="urn:microsoft.com/office/officeart/2005/8/layout/hProcess4"/>
    <dgm:cxn modelId="{488AFF69-DD3E-FA4F-A2A7-FDA92C6ADD8D}" type="presParOf" srcId="{2D6B6EAC-009B-F64F-BE89-2B95B528BDF6}" destId="{A1EC2089-C44E-774B-94D7-FAB1A540CA94}" srcOrd="0" destOrd="0" presId="urn:microsoft.com/office/officeart/2005/8/layout/hProcess4"/>
    <dgm:cxn modelId="{8F7EC291-4071-9B4D-9A2A-C15F8197964E}" type="presParOf" srcId="{2D6B6EAC-009B-F64F-BE89-2B95B528BDF6}" destId="{A9322B73-3955-7E4E-A1FA-6F8A5A22E0C4}" srcOrd="1" destOrd="0" presId="urn:microsoft.com/office/officeart/2005/8/layout/hProcess4"/>
    <dgm:cxn modelId="{5118B20E-0360-9C46-990E-1A6AF61ADE22}" type="presParOf" srcId="{2D6B6EAC-009B-F64F-BE89-2B95B528BDF6}" destId="{183E9811-87BB-7741-A282-FE55B6C6FD0D}" srcOrd="2" destOrd="0" presId="urn:microsoft.com/office/officeart/2005/8/layout/hProcess4"/>
    <dgm:cxn modelId="{8EF025EF-FC17-D54D-931F-6FA439E96A55}" type="presParOf" srcId="{2D6B6EAC-009B-F64F-BE89-2B95B528BDF6}" destId="{FD9B7A3C-3A50-6C45-B85D-6F6943FCF3F9}" srcOrd="3" destOrd="0" presId="urn:microsoft.com/office/officeart/2005/8/layout/hProcess4"/>
    <dgm:cxn modelId="{68A85169-E246-EA4F-ACE4-83EFA9C476A7}" type="presParOf" srcId="{2D6B6EAC-009B-F64F-BE89-2B95B528BDF6}" destId="{9107C479-20C9-7542-ACF8-C75C812A2E8C}" srcOrd="4" destOrd="0" presId="urn:microsoft.com/office/officeart/2005/8/layout/h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C9A338-2AD8-EC43-B27F-62E4168E1ADE}"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59BDB72-EE6A-CE45-BF91-1436FA37800F}">
      <dgm:prSet phldrT="[Text]"/>
      <dgm:spPr/>
      <dgm:t>
        <a:bodyPr/>
        <a:lstStyle/>
        <a:p>
          <a:r>
            <a:rPr lang="en-US" b="1" dirty="0" smtClean="0">
              <a:effectLst>
                <a:outerShdw blurRad="38100" dist="38100" dir="2700000" algn="tl">
                  <a:srgbClr val="000000">
                    <a:alpha val="43137"/>
                  </a:srgbClr>
                </a:outerShdw>
              </a:effectLst>
            </a:rPr>
            <a:t>Use of applications created by unknown parties</a:t>
          </a:r>
          <a:endParaRPr lang="en-US" b="1" dirty="0">
            <a:effectLst>
              <a:outerShdw blurRad="38100" dist="38100" dir="2700000" algn="tl">
                <a:srgbClr val="000000">
                  <a:alpha val="43137"/>
                </a:srgbClr>
              </a:outerShdw>
            </a:effectLst>
          </a:endParaRPr>
        </a:p>
      </dgm:t>
    </dgm:pt>
    <dgm:pt modelId="{AC8121B2-6B52-F242-B163-302A3481F184}" type="parTrans" cxnId="{1696E8F8-5A0B-2D41-8343-0F20CED5DB93}">
      <dgm:prSet/>
      <dgm:spPr/>
      <dgm:t>
        <a:bodyPr/>
        <a:lstStyle/>
        <a:p>
          <a:endParaRPr lang="en-US"/>
        </a:p>
      </dgm:t>
    </dgm:pt>
    <dgm:pt modelId="{C47C3E42-B07C-C148-9C57-91A19C61B2CE}" type="sibTrans" cxnId="{1696E8F8-5A0B-2D41-8343-0F20CED5DB93}">
      <dgm:prSet/>
      <dgm:spPr/>
      <dgm:t>
        <a:bodyPr/>
        <a:lstStyle/>
        <a:p>
          <a:endParaRPr lang="en-US" dirty="0"/>
        </a:p>
      </dgm:t>
    </dgm:pt>
    <dgm:pt modelId="{D7CAB3AE-579B-1D40-BF55-2ACE4AF8DBC5}">
      <dgm:prSet custT="1"/>
      <dgm:spPr/>
      <dgm:t>
        <a:bodyPr/>
        <a:lstStyle/>
        <a:p>
          <a:r>
            <a:rPr lang="en-US" sz="1300" dirty="0" smtClean="0"/>
            <a:t>It is easy to find and install third-party applications on mobile devices and this poses the risk of installing malicious software</a:t>
          </a:r>
        </a:p>
      </dgm:t>
    </dgm:pt>
    <dgm:pt modelId="{71903D0B-6E18-7141-9D71-138E4628CC4D}" type="parTrans" cxnId="{38968301-34C2-764F-9697-ABCADDE9CCF5}">
      <dgm:prSet/>
      <dgm:spPr/>
      <dgm:t>
        <a:bodyPr/>
        <a:lstStyle/>
        <a:p>
          <a:endParaRPr lang="en-US"/>
        </a:p>
      </dgm:t>
    </dgm:pt>
    <dgm:pt modelId="{369839EB-1DEE-6947-B4E7-57DF684B58C5}" type="sibTrans" cxnId="{38968301-34C2-764F-9697-ABCADDE9CCF5}">
      <dgm:prSet/>
      <dgm:spPr/>
      <dgm:t>
        <a:bodyPr/>
        <a:lstStyle/>
        <a:p>
          <a:endParaRPr lang="en-US"/>
        </a:p>
      </dgm:t>
    </dgm:pt>
    <dgm:pt modelId="{69FC8C1F-043E-3542-BDFF-8D6DE467F247}">
      <dgm:prSet/>
      <dgm:spPr/>
      <dgm:t>
        <a:bodyPr/>
        <a:lstStyle/>
        <a:p>
          <a:r>
            <a:rPr lang="en-US" b="1" dirty="0" smtClean="0">
              <a:effectLst>
                <a:outerShdw blurRad="38100" dist="38100" dir="2700000" algn="tl">
                  <a:srgbClr val="000000">
                    <a:alpha val="43137"/>
                  </a:srgbClr>
                </a:outerShdw>
              </a:effectLst>
            </a:rPr>
            <a:t>Interaction with other systems</a:t>
          </a:r>
        </a:p>
      </dgm:t>
    </dgm:pt>
    <dgm:pt modelId="{AE830FD4-11E1-904C-9428-575D734A8901}" type="parTrans" cxnId="{7C074561-1B87-CB4F-A12A-A928CBF42F5C}">
      <dgm:prSet/>
      <dgm:spPr/>
      <dgm:t>
        <a:bodyPr/>
        <a:lstStyle/>
        <a:p>
          <a:endParaRPr lang="en-US"/>
        </a:p>
      </dgm:t>
    </dgm:pt>
    <dgm:pt modelId="{B4BA0063-ABDB-4249-9F7A-1FB75F6C6AFA}" type="sibTrans" cxnId="{7C074561-1B87-CB4F-A12A-A928CBF42F5C}">
      <dgm:prSet/>
      <dgm:spPr/>
      <dgm:t>
        <a:bodyPr/>
        <a:lstStyle/>
        <a:p>
          <a:endParaRPr lang="en-US" dirty="0"/>
        </a:p>
      </dgm:t>
    </dgm:pt>
    <dgm:pt modelId="{449AA31D-8E63-E54A-A5B0-A4BBAA1061E1}">
      <dgm:prSet custT="1"/>
      <dgm:spPr/>
      <dgm:t>
        <a:bodyPr/>
        <a:lstStyle/>
        <a:p>
          <a:r>
            <a:rPr lang="en-US" sz="1300" dirty="0" smtClean="0"/>
            <a:t>Unless an organization has control of all the devices involved in synchronization, there is considerable risk of the organization’s data being stored in an unsecured location, plus the risk of the introduction of malware</a:t>
          </a:r>
        </a:p>
      </dgm:t>
    </dgm:pt>
    <dgm:pt modelId="{038C331C-3799-6C44-94A4-8857DD651A60}" type="parTrans" cxnId="{F2EDB52D-7717-CE4E-99E3-FFACE068DCDE}">
      <dgm:prSet/>
      <dgm:spPr/>
      <dgm:t>
        <a:bodyPr/>
        <a:lstStyle/>
        <a:p>
          <a:endParaRPr lang="en-US"/>
        </a:p>
      </dgm:t>
    </dgm:pt>
    <dgm:pt modelId="{82495A5A-5086-DC44-B4DA-601F8A1ADD6E}" type="sibTrans" cxnId="{F2EDB52D-7717-CE4E-99E3-FFACE068DCDE}">
      <dgm:prSet/>
      <dgm:spPr/>
      <dgm:t>
        <a:bodyPr/>
        <a:lstStyle/>
        <a:p>
          <a:endParaRPr lang="en-US"/>
        </a:p>
      </dgm:t>
    </dgm:pt>
    <dgm:pt modelId="{E939AB41-1388-504C-845D-B108BA2738F4}">
      <dgm:prSet/>
      <dgm:spPr/>
      <dgm:t>
        <a:bodyPr/>
        <a:lstStyle/>
        <a:p>
          <a:r>
            <a:rPr lang="en-US" b="1" dirty="0" smtClean="0">
              <a:effectLst>
                <a:outerShdw blurRad="38100" dist="38100" dir="2700000" algn="tl">
                  <a:srgbClr val="000000">
                    <a:alpha val="43137"/>
                  </a:srgbClr>
                </a:outerShdw>
              </a:effectLst>
            </a:rPr>
            <a:t>Use of location services</a:t>
          </a:r>
        </a:p>
      </dgm:t>
    </dgm:pt>
    <dgm:pt modelId="{26692112-17F5-3748-8B19-DA28E2A3783B}" type="parTrans" cxnId="{D66795CF-99E2-A243-99D0-27E97F387BB9}">
      <dgm:prSet/>
      <dgm:spPr/>
      <dgm:t>
        <a:bodyPr/>
        <a:lstStyle/>
        <a:p>
          <a:endParaRPr lang="en-US"/>
        </a:p>
      </dgm:t>
    </dgm:pt>
    <dgm:pt modelId="{96D4AA60-3221-654E-900F-E351A442F545}" type="sibTrans" cxnId="{D66795CF-99E2-A243-99D0-27E97F387BB9}">
      <dgm:prSet/>
      <dgm:spPr/>
      <dgm:t>
        <a:bodyPr/>
        <a:lstStyle/>
        <a:p>
          <a:endParaRPr lang="en-US"/>
        </a:p>
      </dgm:t>
    </dgm:pt>
    <dgm:pt modelId="{5FA9F66F-051C-F54A-BC0E-803E2CA78704}">
      <dgm:prSet/>
      <dgm:spPr/>
      <dgm:t>
        <a:bodyPr/>
        <a:lstStyle/>
        <a:p>
          <a:r>
            <a:rPr lang="en-US" dirty="0" smtClean="0"/>
            <a:t>An attacker can use location information to determine where the device and user are located, which may be of use to the attacker</a:t>
          </a:r>
          <a:endParaRPr lang="en-US" dirty="0"/>
        </a:p>
      </dgm:t>
    </dgm:pt>
    <dgm:pt modelId="{29333BC4-C79D-DC40-AFAE-BC196F193498}" type="parTrans" cxnId="{87280E05-B900-0C45-BFB6-13BAF86CD3E8}">
      <dgm:prSet/>
      <dgm:spPr/>
      <dgm:t>
        <a:bodyPr/>
        <a:lstStyle/>
        <a:p>
          <a:endParaRPr lang="en-US"/>
        </a:p>
      </dgm:t>
    </dgm:pt>
    <dgm:pt modelId="{7EE758A6-944D-B94E-87ED-37A6ADB591AC}" type="sibTrans" cxnId="{87280E05-B900-0C45-BFB6-13BAF86CD3E8}">
      <dgm:prSet/>
      <dgm:spPr/>
      <dgm:t>
        <a:bodyPr/>
        <a:lstStyle/>
        <a:p>
          <a:endParaRPr lang="en-US"/>
        </a:p>
      </dgm:t>
    </dgm:pt>
    <dgm:pt modelId="{CE511293-DFE5-0F46-938F-6D88DDA97724}" type="pres">
      <dgm:prSet presAssocID="{6AC9A338-2AD8-EC43-B27F-62E4168E1ADE}" presName="Name0" presStyleCnt="0">
        <dgm:presLayoutVars>
          <dgm:dir/>
          <dgm:animLvl val="lvl"/>
          <dgm:resizeHandles val="exact"/>
        </dgm:presLayoutVars>
      </dgm:prSet>
      <dgm:spPr/>
      <dgm:t>
        <a:bodyPr/>
        <a:lstStyle/>
        <a:p>
          <a:endParaRPr lang="en-US"/>
        </a:p>
      </dgm:t>
    </dgm:pt>
    <dgm:pt modelId="{F1945187-9D23-D744-8357-A6D8E30DC76B}" type="pres">
      <dgm:prSet presAssocID="{6AC9A338-2AD8-EC43-B27F-62E4168E1ADE}" presName="tSp" presStyleCnt="0"/>
      <dgm:spPr/>
    </dgm:pt>
    <dgm:pt modelId="{68C35B5A-A058-F944-A9B7-F536DA8D9D12}" type="pres">
      <dgm:prSet presAssocID="{6AC9A338-2AD8-EC43-B27F-62E4168E1ADE}" presName="bSp" presStyleCnt="0"/>
      <dgm:spPr/>
    </dgm:pt>
    <dgm:pt modelId="{252123BF-78A2-4E4F-B465-BB275AD46255}" type="pres">
      <dgm:prSet presAssocID="{6AC9A338-2AD8-EC43-B27F-62E4168E1ADE}" presName="process" presStyleCnt="0"/>
      <dgm:spPr/>
    </dgm:pt>
    <dgm:pt modelId="{AD66FF30-20FE-6445-9C33-AEC800C97CF7}" type="pres">
      <dgm:prSet presAssocID="{659BDB72-EE6A-CE45-BF91-1436FA37800F}" presName="composite1" presStyleCnt="0"/>
      <dgm:spPr/>
    </dgm:pt>
    <dgm:pt modelId="{95B5B68C-C70A-D040-8FE0-CB1A7EE7C42E}" type="pres">
      <dgm:prSet presAssocID="{659BDB72-EE6A-CE45-BF91-1436FA37800F}" presName="dummyNode1" presStyleLbl="node1" presStyleIdx="0" presStyleCnt="3"/>
      <dgm:spPr/>
    </dgm:pt>
    <dgm:pt modelId="{35D9D523-552F-FF4B-A5D6-EE8516F9029F}" type="pres">
      <dgm:prSet presAssocID="{659BDB72-EE6A-CE45-BF91-1436FA37800F}" presName="childNode1" presStyleLbl="bgAcc1" presStyleIdx="0" presStyleCnt="3">
        <dgm:presLayoutVars>
          <dgm:bulletEnabled val="1"/>
        </dgm:presLayoutVars>
      </dgm:prSet>
      <dgm:spPr/>
      <dgm:t>
        <a:bodyPr/>
        <a:lstStyle/>
        <a:p>
          <a:endParaRPr lang="en-US"/>
        </a:p>
      </dgm:t>
    </dgm:pt>
    <dgm:pt modelId="{8DA4F2E2-F3FE-AB41-8378-669B2699DF00}" type="pres">
      <dgm:prSet presAssocID="{659BDB72-EE6A-CE45-BF91-1436FA37800F}" presName="childNode1tx" presStyleLbl="bgAcc1" presStyleIdx="0" presStyleCnt="3">
        <dgm:presLayoutVars>
          <dgm:bulletEnabled val="1"/>
        </dgm:presLayoutVars>
      </dgm:prSet>
      <dgm:spPr/>
      <dgm:t>
        <a:bodyPr/>
        <a:lstStyle/>
        <a:p>
          <a:endParaRPr lang="en-US"/>
        </a:p>
      </dgm:t>
    </dgm:pt>
    <dgm:pt modelId="{1BFC04DB-002A-404F-95B4-72C5940012AF}" type="pres">
      <dgm:prSet presAssocID="{659BDB72-EE6A-CE45-BF91-1436FA37800F}" presName="parentNode1" presStyleLbl="node1" presStyleIdx="0" presStyleCnt="3">
        <dgm:presLayoutVars>
          <dgm:chMax val="1"/>
          <dgm:bulletEnabled val="1"/>
        </dgm:presLayoutVars>
      </dgm:prSet>
      <dgm:spPr/>
      <dgm:t>
        <a:bodyPr/>
        <a:lstStyle/>
        <a:p>
          <a:endParaRPr lang="en-US"/>
        </a:p>
      </dgm:t>
    </dgm:pt>
    <dgm:pt modelId="{4DBC58DB-DE36-5C43-B493-53044E62D80F}" type="pres">
      <dgm:prSet presAssocID="{659BDB72-EE6A-CE45-BF91-1436FA37800F}" presName="connSite1" presStyleCnt="0"/>
      <dgm:spPr/>
    </dgm:pt>
    <dgm:pt modelId="{477E98B5-6F72-324B-A33A-6CF968C51FA3}" type="pres">
      <dgm:prSet presAssocID="{C47C3E42-B07C-C148-9C57-91A19C61B2CE}" presName="Name9" presStyleLbl="sibTrans2D1" presStyleIdx="0" presStyleCnt="2" custLinFactNeighborX="29797" custLinFactNeighborY="-15198"/>
      <dgm:spPr/>
      <dgm:t>
        <a:bodyPr/>
        <a:lstStyle/>
        <a:p>
          <a:endParaRPr lang="en-US"/>
        </a:p>
      </dgm:t>
    </dgm:pt>
    <dgm:pt modelId="{B539319B-3F20-F84E-880A-F762D63DABAB}" type="pres">
      <dgm:prSet presAssocID="{69FC8C1F-043E-3542-BDFF-8D6DE467F247}" presName="composite2" presStyleCnt="0"/>
      <dgm:spPr/>
    </dgm:pt>
    <dgm:pt modelId="{2B1FD5DD-FBBC-AA4D-82BD-C32DA356E114}" type="pres">
      <dgm:prSet presAssocID="{69FC8C1F-043E-3542-BDFF-8D6DE467F247}" presName="dummyNode2" presStyleLbl="node1" presStyleIdx="0" presStyleCnt="3"/>
      <dgm:spPr/>
    </dgm:pt>
    <dgm:pt modelId="{8B4DEFFA-A0FA-2142-8D5C-5AA275F1E800}" type="pres">
      <dgm:prSet presAssocID="{69FC8C1F-043E-3542-BDFF-8D6DE467F247}" presName="childNode2" presStyleLbl="bgAcc1" presStyleIdx="1" presStyleCnt="3" custScaleX="127993" custScaleY="137974">
        <dgm:presLayoutVars>
          <dgm:bulletEnabled val="1"/>
        </dgm:presLayoutVars>
      </dgm:prSet>
      <dgm:spPr/>
      <dgm:t>
        <a:bodyPr/>
        <a:lstStyle/>
        <a:p>
          <a:endParaRPr lang="en-US"/>
        </a:p>
      </dgm:t>
    </dgm:pt>
    <dgm:pt modelId="{36E2250B-27C1-FF42-A7E9-8206DF15B886}" type="pres">
      <dgm:prSet presAssocID="{69FC8C1F-043E-3542-BDFF-8D6DE467F247}" presName="childNode2tx" presStyleLbl="bgAcc1" presStyleIdx="1" presStyleCnt="3">
        <dgm:presLayoutVars>
          <dgm:bulletEnabled val="1"/>
        </dgm:presLayoutVars>
      </dgm:prSet>
      <dgm:spPr/>
      <dgm:t>
        <a:bodyPr/>
        <a:lstStyle/>
        <a:p>
          <a:endParaRPr lang="en-US"/>
        </a:p>
      </dgm:t>
    </dgm:pt>
    <dgm:pt modelId="{99D5A91A-1D0F-D14A-83B2-BB4E2C41B228}" type="pres">
      <dgm:prSet presAssocID="{69FC8C1F-043E-3542-BDFF-8D6DE467F247}" presName="parentNode2" presStyleLbl="node1" presStyleIdx="1" presStyleCnt="3" custLinFactNeighborX="2625" custLinFactNeighborY="-15741">
        <dgm:presLayoutVars>
          <dgm:chMax val="0"/>
          <dgm:bulletEnabled val="1"/>
        </dgm:presLayoutVars>
      </dgm:prSet>
      <dgm:spPr/>
      <dgm:t>
        <a:bodyPr/>
        <a:lstStyle/>
        <a:p>
          <a:endParaRPr lang="en-US"/>
        </a:p>
      </dgm:t>
    </dgm:pt>
    <dgm:pt modelId="{853A9217-F6A1-904E-A69E-71348C9C826D}" type="pres">
      <dgm:prSet presAssocID="{69FC8C1F-043E-3542-BDFF-8D6DE467F247}" presName="connSite2" presStyleCnt="0"/>
      <dgm:spPr/>
    </dgm:pt>
    <dgm:pt modelId="{EAF68ED9-179C-6341-B4F0-F33EFD3783AB}" type="pres">
      <dgm:prSet presAssocID="{B4BA0063-ABDB-4249-9F7A-1FB75F6C6AFA}" presName="Name18" presStyleLbl="sibTrans2D1" presStyleIdx="1" presStyleCnt="2" custLinFactNeighborX="30626" custLinFactNeighborY="19241"/>
      <dgm:spPr/>
      <dgm:t>
        <a:bodyPr/>
        <a:lstStyle/>
        <a:p>
          <a:endParaRPr lang="en-US"/>
        </a:p>
      </dgm:t>
    </dgm:pt>
    <dgm:pt modelId="{1E049F4B-6D2E-4147-8961-F337DEE3F931}" type="pres">
      <dgm:prSet presAssocID="{E939AB41-1388-504C-845D-B108BA2738F4}" presName="composite1" presStyleCnt="0"/>
      <dgm:spPr/>
    </dgm:pt>
    <dgm:pt modelId="{C8C356BC-3D34-394C-841C-115DA33D2024}" type="pres">
      <dgm:prSet presAssocID="{E939AB41-1388-504C-845D-B108BA2738F4}" presName="dummyNode1" presStyleLbl="node1" presStyleIdx="1" presStyleCnt="3"/>
      <dgm:spPr/>
    </dgm:pt>
    <dgm:pt modelId="{E8083F78-2CB7-9647-BCC4-DA212DB355E9}" type="pres">
      <dgm:prSet presAssocID="{E939AB41-1388-504C-845D-B108BA2738F4}" presName="childNode1" presStyleLbl="bgAcc1" presStyleIdx="2" presStyleCnt="3">
        <dgm:presLayoutVars>
          <dgm:bulletEnabled val="1"/>
        </dgm:presLayoutVars>
      </dgm:prSet>
      <dgm:spPr/>
      <dgm:t>
        <a:bodyPr/>
        <a:lstStyle/>
        <a:p>
          <a:endParaRPr lang="en-US"/>
        </a:p>
      </dgm:t>
    </dgm:pt>
    <dgm:pt modelId="{C1AD935A-6BCD-C344-85F2-0469EFD5EAD4}" type="pres">
      <dgm:prSet presAssocID="{E939AB41-1388-504C-845D-B108BA2738F4}" presName="childNode1tx" presStyleLbl="bgAcc1" presStyleIdx="2" presStyleCnt="3">
        <dgm:presLayoutVars>
          <dgm:bulletEnabled val="1"/>
        </dgm:presLayoutVars>
      </dgm:prSet>
      <dgm:spPr/>
      <dgm:t>
        <a:bodyPr/>
        <a:lstStyle/>
        <a:p>
          <a:endParaRPr lang="en-US"/>
        </a:p>
      </dgm:t>
    </dgm:pt>
    <dgm:pt modelId="{A62E5068-6088-5445-8321-3B850C70BDB9}" type="pres">
      <dgm:prSet presAssocID="{E939AB41-1388-504C-845D-B108BA2738F4}" presName="parentNode1" presStyleLbl="node1" presStyleIdx="2" presStyleCnt="3">
        <dgm:presLayoutVars>
          <dgm:chMax val="1"/>
          <dgm:bulletEnabled val="1"/>
        </dgm:presLayoutVars>
      </dgm:prSet>
      <dgm:spPr/>
      <dgm:t>
        <a:bodyPr/>
        <a:lstStyle/>
        <a:p>
          <a:endParaRPr lang="en-US"/>
        </a:p>
      </dgm:t>
    </dgm:pt>
    <dgm:pt modelId="{406148A5-7E33-5546-ABE5-B74CF5321771}" type="pres">
      <dgm:prSet presAssocID="{E939AB41-1388-504C-845D-B108BA2738F4}" presName="connSite1" presStyleCnt="0"/>
      <dgm:spPr/>
    </dgm:pt>
  </dgm:ptLst>
  <dgm:cxnLst>
    <dgm:cxn modelId="{1696E8F8-5A0B-2D41-8343-0F20CED5DB93}" srcId="{6AC9A338-2AD8-EC43-B27F-62E4168E1ADE}" destId="{659BDB72-EE6A-CE45-BF91-1436FA37800F}" srcOrd="0" destOrd="0" parTransId="{AC8121B2-6B52-F242-B163-302A3481F184}" sibTransId="{C47C3E42-B07C-C148-9C57-91A19C61B2CE}"/>
    <dgm:cxn modelId="{16DA8844-B068-1641-82DB-CABEE452046F}" type="presOf" srcId="{6AC9A338-2AD8-EC43-B27F-62E4168E1ADE}" destId="{CE511293-DFE5-0F46-938F-6D88DDA97724}" srcOrd="0" destOrd="0" presId="urn:microsoft.com/office/officeart/2005/8/layout/hProcess4"/>
    <dgm:cxn modelId="{D66795CF-99E2-A243-99D0-27E97F387BB9}" srcId="{6AC9A338-2AD8-EC43-B27F-62E4168E1ADE}" destId="{E939AB41-1388-504C-845D-B108BA2738F4}" srcOrd="2" destOrd="0" parTransId="{26692112-17F5-3748-8B19-DA28E2A3783B}" sibTransId="{96D4AA60-3221-654E-900F-E351A442F545}"/>
    <dgm:cxn modelId="{7A6DB25D-E947-8246-8B28-76580B8FD2E9}" type="presOf" srcId="{659BDB72-EE6A-CE45-BF91-1436FA37800F}" destId="{1BFC04DB-002A-404F-95B4-72C5940012AF}" srcOrd="0" destOrd="0" presId="urn:microsoft.com/office/officeart/2005/8/layout/hProcess4"/>
    <dgm:cxn modelId="{B20CB255-A227-BA46-82A5-BF58C06DB41F}" type="presOf" srcId="{E939AB41-1388-504C-845D-B108BA2738F4}" destId="{A62E5068-6088-5445-8321-3B850C70BDB9}" srcOrd="0" destOrd="0" presId="urn:microsoft.com/office/officeart/2005/8/layout/hProcess4"/>
    <dgm:cxn modelId="{CDD61251-C590-8449-8A7C-7D4527DFAE98}" type="presOf" srcId="{D7CAB3AE-579B-1D40-BF55-2ACE4AF8DBC5}" destId="{35D9D523-552F-FF4B-A5D6-EE8516F9029F}" srcOrd="0" destOrd="0" presId="urn:microsoft.com/office/officeart/2005/8/layout/hProcess4"/>
    <dgm:cxn modelId="{C056F524-1762-2640-80F9-828CB56EDB6F}" type="presOf" srcId="{5FA9F66F-051C-F54A-BC0E-803E2CA78704}" destId="{E8083F78-2CB7-9647-BCC4-DA212DB355E9}" srcOrd="0" destOrd="0" presId="urn:microsoft.com/office/officeart/2005/8/layout/hProcess4"/>
    <dgm:cxn modelId="{348EC1BE-9CA6-5D40-9B05-1EF6E6A01858}" type="presOf" srcId="{C47C3E42-B07C-C148-9C57-91A19C61B2CE}" destId="{477E98B5-6F72-324B-A33A-6CF968C51FA3}" srcOrd="0" destOrd="0" presId="urn:microsoft.com/office/officeart/2005/8/layout/hProcess4"/>
    <dgm:cxn modelId="{6C6491F3-5B15-5844-A778-1CFFB33D6C24}" type="presOf" srcId="{B4BA0063-ABDB-4249-9F7A-1FB75F6C6AFA}" destId="{EAF68ED9-179C-6341-B4F0-F33EFD3783AB}" srcOrd="0" destOrd="0" presId="urn:microsoft.com/office/officeart/2005/8/layout/hProcess4"/>
    <dgm:cxn modelId="{88FCC1BE-F995-3348-9AFB-3DC462491278}" type="presOf" srcId="{D7CAB3AE-579B-1D40-BF55-2ACE4AF8DBC5}" destId="{8DA4F2E2-F3FE-AB41-8378-669B2699DF00}" srcOrd="1" destOrd="0" presId="urn:microsoft.com/office/officeart/2005/8/layout/hProcess4"/>
    <dgm:cxn modelId="{9422BC02-7944-6C4B-9A01-A6102AFBDB5B}" type="presOf" srcId="{5FA9F66F-051C-F54A-BC0E-803E2CA78704}" destId="{C1AD935A-6BCD-C344-85F2-0469EFD5EAD4}" srcOrd="1" destOrd="0" presId="urn:microsoft.com/office/officeart/2005/8/layout/hProcess4"/>
    <dgm:cxn modelId="{7C074561-1B87-CB4F-A12A-A928CBF42F5C}" srcId="{6AC9A338-2AD8-EC43-B27F-62E4168E1ADE}" destId="{69FC8C1F-043E-3542-BDFF-8D6DE467F247}" srcOrd="1" destOrd="0" parTransId="{AE830FD4-11E1-904C-9428-575D734A8901}" sibTransId="{B4BA0063-ABDB-4249-9F7A-1FB75F6C6AFA}"/>
    <dgm:cxn modelId="{38968301-34C2-764F-9697-ABCADDE9CCF5}" srcId="{659BDB72-EE6A-CE45-BF91-1436FA37800F}" destId="{D7CAB3AE-579B-1D40-BF55-2ACE4AF8DBC5}" srcOrd="0" destOrd="0" parTransId="{71903D0B-6E18-7141-9D71-138E4628CC4D}" sibTransId="{369839EB-1DEE-6947-B4E7-57DF684B58C5}"/>
    <dgm:cxn modelId="{F2EDB52D-7717-CE4E-99E3-FFACE068DCDE}" srcId="{69FC8C1F-043E-3542-BDFF-8D6DE467F247}" destId="{449AA31D-8E63-E54A-A5B0-A4BBAA1061E1}" srcOrd="0" destOrd="0" parTransId="{038C331C-3799-6C44-94A4-8857DD651A60}" sibTransId="{82495A5A-5086-DC44-B4DA-601F8A1ADD6E}"/>
    <dgm:cxn modelId="{87280E05-B900-0C45-BFB6-13BAF86CD3E8}" srcId="{E939AB41-1388-504C-845D-B108BA2738F4}" destId="{5FA9F66F-051C-F54A-BC0E-803E2CA78704}" srcOrd="0" destOrd="0" parTransId="{29333BC4-C79D-DC40-AFAE-BC196F193498}" sibTransId="{7EE758A6-944D-B94E-87ED-37A6ADB591AC}"/>
    <dgm:cxn modelId="{7E439DA1-D018-CE4A-8A4E-8A0721368AE4}" type="presOf" srcId="{69FC8C1F-043E-3542-BDFF-8D6DE467F247}" destId="{99D5A91A-1D0F-D14A-83B2-BB4E2C41B228}" srcOrd="0" destOrd="0" presId="urn:microsoft.com/office/officeart/2005/8/layout/hProcess4"/>
    <dgm:cxn modelId="{E031273A-EEA5-514B-A00D-0B0C4FFDE8F2}" type="presOf" srcId="{449AA31D-8E63-E54A-A5B0-A4BBAA1061E1}" destId="{36E2250B-27C1-FF42-A7E9-8206DF15B886}" srcOrd="1" destOrd="0" presId="urn:microsoft.com/office/officeart/2005/8/layout/hProcess4"/>
    <dgm:cxn modelId="{6547EE60-E697-E445-8961-D1C6EDFEFB2D}" type="presOf" srcId="{449AA31D-8E63-E54A-A5B0-A4BBAA1061E1}" destId="{8B4DEFFA-A0FA-2142-8D5C-5AA275F1E800}" srcOrd="0" destOrd="0" presId="urn:microsoft.com/office/officeart/2005/8/layout/hProcess4"/>
    <dgm:cxn modelId="{3BDC60E8-8D85-0E41-BB5B-3860A80016B3}" type="presParOf" srcId="{CE511293-DFE5-0F46-938F-6D88DDA97724}" destId="{F1945187-9D23-D744-8357-A6D8E30DC76B}" srcOrd="0" destOrd="0" presId="urn:microsoft.com/office/officeart/2005/8/layout/hProcess4"/>
    <dgm:cxn modelId="{934F94DE-4460-B74B-A6A6-B326A6D441C9}" type="presParOf" srcId="{CE511293-DFE5-0F46-938F-6D88DDA97724}" destId="{68C35B5A-A058-F944-A9B7-F536DA8D9D12}" srcOrd="1" destOrd="0" presId="urn:microsoft.com/office/officeart/2005/8/layout/hProcess4"/>
    <dgm:cxn modelId="{D31AABDF-7508-794A-88D8-EEA1BFE405EA}" type="presParOf" srcId="{CE511293-DFE5-0F46-938F-6D88DDA97724}" destId="{252123BF-78A2-4E4F-B465-BB275AD46255}" srcOrd="2" destOrd="0" presId="urn:microsoft.com/office/officeart/2005/8/layout/hProcess4"/>
    <dgm:cxn modelId="{FD6EB50F-106D-D64C-8888-993FDD0E2976}" type="presParOf" srcId="{252123BF-78A2-4E4F-B465-BB275AD46255}" destId="{AD66FF30-20FE-6445-9C33-AEC800C97CF7}" srcOrd="0" destOrd="0" presId="urn:microsoft.com/office/officeart/2005/8/layout/hProcess4"/>
    <dgm:cxn modelId="{BF52B8E1-80BF-9E4D-9EE9-1F7BF721E659}" type="presParOf" srcId="{AD66FF30-20FE-6445-9C33-AEC800C97CF7}" destId="{95B5B68C-C70A-D040-8FE0-CB1A7EE7C42E}" srcOrd="0" destOrd="0" presId="urn:microsoft.com/office/officeart/2005/8/layout/hProcess4"/>
    <dgm:cxn modelId="{CF90B6D2-2170-5C47-9A46-7E945883C80C}" type="presParOf" srcId="{AD66FF30-20FE-6445-9C33-AEC800C97CF7}" destId="{35D9D523-552F-FF4B-A5D6-EE8516F9029F}" srcOrd="1" destOrd="0" presId="urn:microsoft.com/office/officeart/2005/8/layout/hProcess4"/>
    <dgm:cxn modelId="{0C944592-F0D6-5E4B-831C-7EB9DE3C6219}" type="presParOf" srcId="{AD66FF30-20FE-6445-9C33-AEC800C97CF7}" destId="{8DA4F2E2-F3FE-AB41-8378-669B2699DF00}" srcOrd="2" destOrd="0" presId="urn:microsoft.com/office/officeart/2005/8/layout/hProcess4"/>
    <dgm:cxn modelId="{B9FEF0DE-3187-E646-B958-563B850C78A2}" type="presParOf" srcId="{AD66FF30-20FE-6445-9C33-AEC800C97CF7}" destId="{1BFC04DB-002A-404F-95B4-72C5940012AF}" srcOrd="3" destOrd="0" presId="urn:microsoft.com/office/officeart/2005/8/layout/hProcess4"/>
    <dgm:cxn modelId="{2E04CA27-442F-614D-B677-091553620600}" type="presParOf" srcId="{AD66FF30-20FE-6445-9C33-AEC800C97CF7}" destId="{4DBC58DB-DE36-5C43-B493-53044E62D80F}" srcOrd="4" destOrd="0" presId="urn:microsoft.com/office/officeart/2005/8/layout/hProcess4"/>
    <dgm:cxn modelId="{C3504CC3-4528-5E4A-9B0D-B240DAC056E5}" type="presParOf" srcId="{252123BF-78A2-4E4F-B465-BB275AD46255}" destId="{477E98B5-6F72-324B-A33A-6CF968C51FA3}" srcOrd="1" destOrd="0" presId="urn:microsoft.com/office/officeart/2005/8/layout/hProcess4"/>
    <dgm:cxn modelId="{519343E2-C929-2F43-87BC-094B58404039}" type="presParOf" srcId="{252123BF-78A2-4E4F-B465-BB275AD46255}" destId="{B539319B-3F20-F84E-880A-F762D63DABAB}" srcOrd="2" destOrd="0" presId="urn:microsoft.com/office/officeart/2005/8/layout/hProcess4"/>
    <dgm:cxn modelId="{B32800E7-A6CA-8842-BB9E-A52F57B32104}" type="presParOf" srcId="{B539319B-3F20-F84E-880A-F762D63DABAB}" destId="{2B1FD5DD-FBBC-AA4D-82BD-C32DA356E114}" srcOrd="0" destOrd="0" presId="urn:microsoft.com/office/officeart/2005/8/layout/hProcess4"/>
    <dgm:cxn modelId="{FC043A9D-4ECC-3343-9573-D4DF25B77114}" type="presParOf" srcId="{B539319B-3F20-F84E-880A-F762D63DABAB}" destId="{8B4DEFFA-A0FA-2142-8D5C-5AA275F1E800}" srcOrd="1" destOrd="0" presId="urn:microsoft.com/office/officeart/2005/8/layout/hProcess4"/>
    <dgm:cxn modelId="{DD8FAC03-17C7-344F-B4D0-73165B269353}" type="presParOf" srcId="{B539319B-3F20-F84E-880A-F762D63DABAB}" destId="{36E2250B-27C1-FF42-A7E9-8206DF15B886}" srcOrd="2" destOrd="0" presId="urn:microsoft.com/office/officeart/2005/8/layout/hProcess4"/>
    <dgm:cxn modelId="{A21BA15D-FB25-AC4E-ABD3-FE3BCE1E4AB2}" type="presParOf" srcId="{B539319B-3F20-F84E-880A-F762D63DABAB}" destId="{99D5A91A-1D0F-D14A-83B2-BB4E2C41B228}" srcOrd="3" destOrd="0" presId="urn:microsoft.com/office/officeart/2005/8/layout/hProcess4"/>
    <dgm:cxn modelId="{778F0F6D-6E39-D640-861E-A612369613DD}" type="presParOf" srcId="{B539319B-3F20-F84E-880A-F762D63DABAB}" destId="{853A9217-F6A1-904E-A69E-71348C9C826D}" srcOrd="4" destOrd="0" presId="urn:microsoft.com/office/officeart/2005/8/layout/hProcess4"/>
    <dgm:cxn modelId="{6CB5553C-A65B-C24E-9550-19AFA8705237}" type="presParOf" srcId="{252123BF-78A2-4E4F-B465-BB275AD46255}" destId="{EAF68ED9-179C-6341-B4F0-F33EFD3783AB}" srcOrd="3" destOrd="0" presId="urn:microsoft.com/office/officeart/2005/8/layout/hProcess4"/>
    <dgm:cxn modelId="{62169DB6-FEC4-2A41-8C7F-2675DC7F17D2}" type="presParOf" srcId="{252123BF-78A2-4E4F-B465-BB275AD46255}" destId="{1E049F4B-6D2E-4147-8961-F337DEE3F931}" srcOrd="4" destOrd="0" presId="urn:microsoft.com/office/officeart/2005/8/layout/hProcess4"/>
    <dgm:cxn modelId="{5AD37F4B-FB07-9E4D-963F-4DBF74CED9DD}" type="presParOf" srcId="{1E049F4B-6D2E-4147-8961-F337DEE3F931}" destId="{C8C356BC-3D34-394C-841C-115DA33D2024}" srcOrd="0" destOrd="0" presId="urn:microsoft.com/office/officeart/2005/8/layout/hProcess4"/>
    <dgm:cxn modelId="{F944E71B-7B1F-6C4A-9F60-EBDF84BED113}" type="presParOf" srcId="{1E049F4B-6D2E-4147-8961-F337DEE3F931}" destId="{E8083F78-2CB7-9647-BCC4-DA212DB355E9}" srcOrd="1" destOrd="0" presId="urn:microsoft.com/office/officeart/2005/8/layout/hProcess4"/>
    <dgm:cxn modelId="{F0EA2844-F9F2-7B41-A14F-F18F92364F20}" type="presParOf" srcId="{1E049F4B-6D2E-4147-8961-F337DEE3F931}" destId="{C1AD935A-6BCD-C344-85F2-0469EFD5EAD4}" srcOrd="2" destOrd="0" presId="urn:microsoft.com/office/officeart/2005/8/layout/hProcess4"/>
    <dgm:cxn modelId="{9E23D333-7D7F-6B44-A45C-55983A3F5FEC}" type="presParOf" srcId="{1E049F4B-6D2E-4147-8961-F337DEE3F931}" destId="{A62E5068-6088-5445-8321-3B850C70BDB9}" srcOrd="3" destOrd="0" presId="urn:microsoft.com/office/officeart/2005/8/layout/hProcess4"/>
    <dgm:cxn modelId="{E3B458DF-F03A-0B40-BBCE-D3D57AEE2763}" type="presParOf" srcId="{1E049F4B-6D2E-4147-8961-F337DEE3F931}" destId="{406148A5-7E33-5546-ABE5-B74CF5321771}" srcOrd="4" destOrd="0" presId="urn:microsoft.com/office/officeart/2005/8/layout/hProcess4"/>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14EAD8-5038-0645-9CB9-3ABABEFB96F5}" type="doc">
      <dgm:prSet loTypeId="urn:microsoft.com/office/officeart/2005/8/layout/chart3" loCatId="relationship" qsTypeId="urn:microsoft.com/office/officeart/2005/8/quickstyle/simple4" qsCatId="simple" csTypeId="urn:microsoft.com/office/officeart/2005/8/colors/accent1_2" csCatId="accent1" phldr="1"/>
      <dgm:spPr/>
      <dgm:t>
        <a:bodyPr/>
        <a:lstStyle/>
        <a:p>
          <a:endParaRPr lang="en-US"/>
        </a:p>
      </dgm:t>
    </dgm:pt>
    <dgm:pt modelId="{0988B396-682F-2D47-8FE4-349B5A2C2248}">
      <dgm:prSet phldrT="[Text]" custT="1"/>
      <dgm:spPr>
        <a:ln>
          <a:solidFill>
            <a:schemeClr val="tx1"/>
          </a:solidFill>
        </a:ln>
      </dgm:spPr>
      <dgm:t>
        <a:bodyPr/>
        <a:lstStyle/>
        <a:p>
          <a:r>
            <a:rPr lang="en-US" sz="1600" b="1" dirty="0" smtClean="0">
              <a:effectLst>
                <a:outerShdw blurRad="38100" dist="38100" dir="2700000" algn="tl">
                  <a:srgbClr val="000000">
                    <a:alpha val="43137"/>
                  </a:srgbClr>
                </a:outerShdw>
              </a:effectLst>
            </a:rPr>
            <a:t>Distribution</a:t>
          </a:r>
          <a:endParaRPr lang="en-US" sz="1600" b="1" dirty="0">
            <a:effectLst>
              <a:outerShdw blurRad="38100" dist="38100" dir="2700000" algn="tl">
                <a:srgbClr val="000000">
                  <a:alpha val="43137"/>
                </a:srgbClr>
              </a:outerShdw>
            </a:effectLst>
          </a:endParaRPr>
        </a:p>
      </dgm:t>
    </dgm:pt>
    <dgm:pt modelId="{06415446-E087-EC48-A06D-8226D32D3E81}" type="parTrans" cxnId="{51445367-E0DA-8E40-9895-57FB4A77EB2A}">
      <dgm:prSet/>
      <dgm:spPr/>
      <dgm:t>
        <a:bodyPr/>
        <a:lstStyle/>
        <a:p>
          <a:endParaRPr lang="en-US"/>
        </a:p>
      </dgm:t>
    </dgm:pt>
    <dgm:pt modelId="{B353D76E-D93C-F84B-A223-65D8D7465D8E}" type="sibTrans" cxnId="{51445367-E0DA-8E40-9895-57FB4A77EB2A}">
      <dgm:prSet/>
      <dgm:spPr/>
      <dgm:t>
        <a:bodyPr/>
        <a:lstStyle/>
        <a:p>
          <a:endParaRPr lang="en-US"/>
        </a:p>
      </dgm:t>
    </dgm:pt>
    <dgm:pt modelId="{5A4A4A52-D1E5-3C45-A72E-3F60D995C5D2}">
      <dgm:prSet custT="1"/>
      <dgm:spPr>
        <a:ln>
          <a:solidFill>
            <a:schemeClr val="tx1"/>
          </a:solidFill>
        </a:ln>
      </dgm:spPr>
      <dgm:t>
        <a:bodyPr/>
        <a:lstStyle/>
        <a:p>
          <a:r>
            <a:rPr lang="en-US" sz="1400" b="1" dirty="0" smtClean="0">
              <a:effectLst>
                <a:outerShdw blurRad="38100" dist="38100" dir="2700000" algn="tl">
                  <a:srgbClr val="000000">
                    <a:alpha val="43137"/>
                  </a:srgbClr>
                </a:outerShdw>
              </a:effectLst>
            </a:rPr>
            <a:t>The primary service used by stations to exchange MPDUs when the MPDUs must traverse the DS to get from a station in one BSS to a station in another BSS</a:t>
          </a:r>
        </a:p>
      </dgm:t>
    </dgm:pt>
    <dgm:pt modelId="{74E5875A-82C2-114E-A3F7-95C9C7ECF7F1}" type="parTrans" cxnId="{425E6713-81F9-0244-9694-2607FB402DEB}">
      <dgm:prSet/>
      <dgm:spPr/>
      <dgm:t>
        <a:bodyPr/>
        <a:lstStyle/>
        <a:p>
          <a:endParaRPr lang="en-US"/>
        </a:p>
      </dgm:t>
    </dgm:pt>
    <dgm:pt modelId="{3397794D-2D0F-D940-92A9-D6A3FDCEB8A0}" type="sibTrans" cxnId="{425E6713-81F9-0244-9694-2607FB402DEB}">
      <dgm:prSet/>
      <dgm:spPr/>
      <dgm:t>
        <a:bodyPr/>
        <a:lstStyle/>
        <a:p>
          <a:endParaRPr lang="en-US"/>
        </a:p>
      </dgm:t>
    </dgm:pt>
    <dgm:pt modelId="{438F0B3F-9002-DE4A-BAA4-6D47C58F65ED}">
      <dgm:prSet custT="1"/>
      <dgm:spPr>
        <a:ln>
          <a:solidFill>
            <a:schemeClr val="tx1"/>
          </a:solidFill>
        </a:ln>
      </dgm:spPr>
      <dgm:t>
        <a:bodyPr/>
        <a:lstStyle/>
        <a:p>
          <a:r>
            <a:rPr lang="en-US" sz="1600" b="1" dirty="0" smtClean="0">
              <a:effectLst>
                <a:outerShdw blurRad="38100" dist="38100" dir="2700000" algn="tl">
                  <a:srgbClr val="000000">
                    <a:alpha val="43137"/>
                  </a:srgbClr>
                </a:outerShdw>
              </a:effectLst>
            </a:rPr>
            <a:t>Integration </a:t>
          </a:r>
        </a:p>
      </dgm:t>
    </dgm:pt>
    <dgm:pt modelId="{AFC7D1DB-01DF-1B4A-8EDA-A65A3F093E83}" type="parTrans" cxnId="{0CCA2E27-C412-144A-9386-7C3E8700B4FF}">
      <dgm:prSet/>
      <dgm:spPr/>
      <dgm:t>
        <a:bodyPr/>
        <a:lstStyle/>
        <a:p>
          <a:endParaRPr lang="en-US"/>
        </a:p>
      </dgm:t>
    </dgm:pt>
    <dgm:pt modelId="{0541DE16-6E25-5F4E-81FB-5009A62C6A79}" type="sibTrans" cxnId="{0CCA2E27-C412-144A-9386-7C3E8700B4FF}">
      <dgm:prSet/>
      <dgm:spPr/>
      <dgm:t>
        <a:bodyPr/>
        <a:lstStyle/>
        <a:p>
          <a:endParaRPr lang="en-US"/>
        </a:p>
      </dgm:t>
    </dgm:pt>
    <dgm:pt modelId="{5F6D22B2-805E-704B-B4F7-F4ECC5D933A1}">
      <dgm:prSet custT="1"/>
      <dgm:spPr>
        <a:ln>
          <a:solidFill>
            <a:schemeClr val="tx1"/>
          </a:solidFill>
        </a:ln>
      </dgm:spPr>
      <dgm:t>
        <a:bodyPr/>
        <a:lstStyle/>
        <a:p>
          <a:r>
            <a:rPr lang="en-US" sz="1400" b="1" dirty="0" smtClean="0">
              <a:effectLst>
                <a:outerShdw blurRad="38100" dist="38100" dir="2700000" algn="tl">
                  <a:srgbClr val="000000">
                    <a:alpha val="43137"/>
                  </a:srgbClr>
                </a:outerShdw>
              </a:effectLst>
            </a:rPr>
            <a:t>Enables transfer of data between a station on an IEEE 802.11 LAN and a station on an integrated IEEE 802.x LAN</a:t>
          </a:r>
        </a:p>
      </dgm:t>
    </dgm:pt>
    <dgm:pt modelId="{62F578A4-FDBE-0E47-9155-277CAFC4A5F5}" type="parTrans" cxnId="{62C65540-16B5-7746-845B-989940C31F9F}">
      <dgm:prSet/>
      <dgm:spPr/>
      <dgm:t>
        <a:bodyPr/>
        <a:lstStyle/>
        <a:p>
          <a:endParaRPr lang="en-US"/>
        </a:p>
      </dgm:t>
    </dgm:pt>
    <dgm:pt modelId="{56A51ABF-87F1-B041-BB87-86B351B73A31}" type="sibTrans" cxnId="{62C65540-16B5-7746-845B-989940C31F9F}">
      <dgm:prSet/>
      <dgm:spPr/>
      <dgm:t>
        <a:bodyPr/>
        <a:lstStyle/>
        <a:p>
          <a:endParaRPr lang="en-US"/>
        </a:p>
      </dgm:t>
    </dgm:pt>
    <dgm:pt modelId="{57425339-85CA-7948-922E-402ABBF3036D}">
      <dgm:prSet custT="1"/>
      <dgm:spPr>
        <a:ln>
          <a:solidFill>
            <a:schemeClr val="tx1"/>
          </a:solidFill>
        </a:ln>
      </dgm:spPr>
      <dgm:t>
        <a:bodyPr/>
        <a:lstStyle/>
        <a:p>
          <a:r>
            <a:rPr lang="en-US" sz="1400" b="1" dirty="0" smtClean="0">
              <a:effectLst>
                <a:outerShdw blurRad="38100" dist="38100" dir="2700000" algn="tl">
                  <a:srgbClr val="000000">
                    <a:alpha val="43137"/>
                  </a:srgbClr>
                </a:outerShdw>
              </a:effectLst>
            </a:rPr>
            <a:t>Takes care of any address translation and media conversion logic required for the exchange of data</a:t>
          </a:r>
          <a:endParaRPr lang="en-US" sz="1400" b="1" dirty="0">
            <a:effectLst>
              <a:outerShdw blurRad="38100" dist="38100" dir="2700000" algn="tl">
                <a:srgbClr val="000000">
                  <a:alpha val="43137"/>
                </a:srgbClr>
              </a:outerShdw>
            </a:effectLst>
          </a:endParaRPr>
        </a:p>
      </dgm:t>
    </dgm:pt>
    <dgm:pt modelId="{4ABB77F0-DBF4-A741-82AD-4706DF5D74B6}" type="parTrans" cxnId="{0003A149-E830-8A47-BF07-79E3850428AD}">
      <dgm:prSet/>
      <dgm:spPr/>
      <dgm:t>
        <a:bodyPr/>
        <a:lstStyle/>
        <a:p>
          <a:endParaRPr lang="en-US"/>
        </a:p>
      </dgm:t>
    </dgm:pt>
    <dgm:pt modelId="{1CAEB1F6-BAC7-364D-9C6F-529E363AE41F}" type="sibTrans" cxnId="{0003A149-E830-8A47-BF07-79E3850428AD}">
      <dgm:prSet/>
      <dgm:spPr/>
      <dgm:t>
        <a:bodyPr/>
        <a:lstStyle/>
        <a:p>
          <a:endParaRPr lang="en-US"/>
        </a:p>
      </dgm:t>
    </dgm:pt>
    <dgm:pt modelId="{07BC7B9F-9332-7C4C-91D7-352A45447577}" type="pres">
      <dgm:prSet presAssocID="{0C14EAD8-5038-0645-9CB9-3ABABEFB96F5}" presName="compositeShape" presStyleCnt="0">
        <dgm:presLayoutVars>
          <dgm:chMax val="7"/>
          <dgm:dir/>
          <dgm:resizeHandles val="exact"/>
        </dgm:presLayoutVars>
      </dgm:prSet>
      <dgm:spPr/>
      <dgm:t>
        <a:bodyPr/>
        <a:lstStyle/>
        <a:p>
          <a:endParaRPr lang="en-US"/>
        </a:p>
      </dgm:t>
    </dgm:pt>
    <dgm:pt modelId="{5785A083-934D-7543-B475-0BF8C209B93E}" type="pres">
      <dgm:prSet presAssocID="{0C14EAD8-5038-0645-9CB9-3ABABEFB96F5}" presName="wedge1" presStyleLbl="node1" presStyleIdx="0" presStyleCnt="2"/>
      <dgm:spPr/>
      <dgm:t>
        <a:bodyPr/>
        <a:lstStyle/>
        <a:p>
          <a:endParaRPr lang="en-US"/>
        </a:p>
      </dgm:t>
    </dgm:pt>
    <dgm:pt modelId="{3E68D98B-FB9F-1F4A-9E87-3FF38B8F0C70}" type="pres">
      <dgm:prSet presAssocID="{0C14EAD8-5038-0645-9CB9-3ABABEFB96F5}" presName="wedge1Tx" presStyleLbl="node1" presStyleIdx="0" presStyleCnt="2">
        <dgm:presLayoutVars>
          <dgm:chMax val="0"/>
          <dgm:chPref val="0"/>
          <dgm:bulletEnabled val="1"/>
        </dgm:presLayoutVars>
      </dgm:prSet>
      <dgm:spPr/>
      <dgm:t>
        <a:bodyPr/>
        <a:lstStyle/>
        <a:p>
          <a:endParaRPr lang="en-US"/>
        </a:p>
      </dgm:t>
    </dgm:pt>
    <dgm:pt modelId="{41A6B504-FA2E-1B40-8E3A-8E74D90A652A}" type="pres">
      <dgm:prSet presAssocID="{0C14EAD8-5038-0645-9CB9-3ABABEFB96F5}" presName="wedge2" presStyleLbl="node1" presStyleIdx="1" presStyleCnt="2"/>
      <dgm:spPr/>
      <dgm:t>
        <a:bodyPr/>
        <a:lstStyle/>
        <a:p>
          <a:endParaRPr lang="en-US"/>
        </a:p>
      </dgm:t>
    </dgm:pt>
    <dgm:pt modelId="{7D9AE965-B3FE-8A46-A6AC-4B01AB7213F3}" type="pres">
      <dgm:prSet presAssocID="{0C14EAD8-5038-0645-9CB9-3ABABEFB96F5}" presName="wedge2Tx" presStyleLbl="node1" presStyleIdx="1" presStyleCnt="2">
        <dgm:presLayoutVars>
          <dgm:chMax val="0"/>
          <dgm:chPref val="0"/>
          <dgm:bulletEnabled val="1"/>
        </dgm:presLayoutVars>
      </dgm:prSet>
      <dgm:spPr/>
      <dgm:t>
        <a:bodyPr/>
        <a:lstStyle/>
        <a:p>
          <a:endParaRPr lang="en-US"/>
        </a:p>
      </dgm:t>
    </dgm:pt>
  </dgm:ptLst>
  <dgm:cxnLst>
    <dgm:cxn modelId="{51445367-E0DA-8E40-9895-57FB4A77EB2A}" srcId="{0C14EAD8-5038-0645-9CB9-3ABABEFB96F5}" destId="{0988B396-682F-2D47-8FE4-349B5A2C2248}" srcOrd="0" destOrd="0" parTransId="{06415446-E087-EC48-A06D-8226D32D3E81}" sibTransId="{B353D76E-D93C-F84B-A223-65D8D7465D8E}"/>
    <dgm:cxn modelId="{991B8595-24B5-9049-8C69-FDBB17058DFF}" type="presOf" srcId="{438F0B3F-9002-DE4A-BAA4-6D47C58F65ED}" destId="{41A6B504-FA2E-1B40-8E3A-8E74D90A652A}" srcOrd="0" destOrd="0" presId="urn:microsoft.com/office/officeart/2005/8/layout/chart3"/>
    <dgm:cxn modelId="{C2116BB5-D802-934F-9A07-110574D5AA57}" type="presOf" srcId="{5F6D22B2-805E-704B-B4F7-F4ECC5D933A1}" destId="{41A6B504-FA2E-1B40-8E3A-8E74D90A652A}" srcOrd="0" destOrd="1" presId="urn:microsoft.com/office/officeart/2005/8/layout/chart3"/>
    <dgm:cxn modelId="{01E345D5-C888-164E-9407-E52DD5171063}" type="presOf" srcId="{0988B396-682F-2D47-8FE4-349B5A2C2248}" destId="{5785A083-934D-7543-B475-0BF8C209B93E}" srcOrd="0" destOrd="0" presId="urn:microsoft.com/office/officeart/2005/8/layout/chart3"/>
    <dgm:cxn modelId="{B3F2D528-BB92-5141-BA9E-F9B19EBDBB0B}" type="presOf" srcId="{0988B396-682F-2D47-8FE4-349B5A2C2248}" destId="{3E68D98B-FB9F-1F4A-9E87-3FF38B8F0C70}" srcOrd="1" destOrd="0" presId="urn:microsoft.com/office/officeart/2005/8/layout/chart3"/>
    <dgm:cxn modelId="{0003A149-E830-8A47-BF07-79E3850428AD}" srcId="{438F0B3F-9002-DE4A-BAA4-6D47C58F65ED}" destId="{57425339-85CA-7948-922E-402ABBF3036D}" srcOrd="1" destOrd="0" parTransId="{4ABB77F0-DBF4-A741-82AD-4706DF5D74B6}" sibTransId="{1CAEB1F6-BAC7-364D-9C6F-529E363AE41F}"/>
    <dgm:cxn modelId="{62C65540-16B5-7746-845B-989940C31F9F}" srcId="{438F0B3F-9002-DE4A-BAA4-6D47C58F65ED}" destId="{5F6D22B2-805E-704B-B4F7-F4ECC5D933A1}" srcOrd="0" destOrd="0" parTransId="{62F578A4-FDBE-0E47-9155-277CAFC4A5F5}" sibTransId="{56A51ABF-87F1-B041-BB87-86B351B73A31}"/>
    <dgm:cxn modelId="{19F4B55B-2D28-A14D-B7DC-DC6235F1F9A2}" type="presOf" srcId="{5A4A4A52-D1E5-3C45-A72E-3F60D995C5D2}" destId="{5785A083-934D-7543-B475-0BF8C209B93E}" srcOrd="0" destOrd="1" presId="urn:microsoft.com/office/officeart/2005/8/layout/chart3"/>
    <dgm:cxn modelId="{081886D4-C007-654C-8BE0-F0B3A49D8F85}" type="presOf" srcId="{57425339-85CA-7948-922E-402ABBF3036D}" destId="{41A6B504-FA2E-1B40-8E3A-8E74D90A652A}" srcOrd="0" destOrd="2" presId="urn:microsoft.com/office/officeart/2005/8/layout/chart3"/>
    <dgm:cxn modelId="{425E6713-81F9-0244-9694-2607FB402DEB}" srcId="{0988B396-682F-2D47-8FE4-349B5A2C2248}" destId="{5A4A4A52-D1E5-3C45-A72E-3F60D995C5D2}" srcOrd="0" destOrd="0" parTransId="{74E5875A-82C2-114E-A3F7-95C9C7ECF7F1}" sibTransId="{3397794D-2D0F-D940-92A9-D6A3FDCEB8A0}"/>
    <dgm:cxn modelId="{69C9535A-72F6-8A4E-8600-15D7D80832E2}" type="presOf" srcId="{5F6D22B2-805E-704B-B4F7-F4ECC5D933A1}" destId="{7D9AE965-B3FE-8A46-A6AC-4B01AB7213F3}" srcOrd="1" destOrd="1" presId="urn:microsoft.com/office/officeart/2005/8/layout/chart3"/>
    <dgm:cxn modelId="{45CD294A-4659-564B-8715-E3C4E96A1BD4}" type="presOf" srcId="{5A4A4A52-D1E5-3C45-A72E-3F60D995C5D2}" destId="{3E68D98B-FB9F-1F4A-9E87-3FF38B8F0C70}" srcOrd="1" destOrd="1" presId="urn:microsoft.com/office/officeart/2005/8/layout/chart3"/>
    <dgm:cxn modelId="{0CCA2E27-C412-144A-9386-7C3E8700B4FF}" srcId="{0C14EAD8-5038-0645-9CB9-3ABABEFB96F5}" destId="{438F0B3F-9002-DE4A-BAA4-6D47C58F65ED}" srcOrd="1" destOrd="0" parTransId="{AFC7D1DB-01DF-1B4A-8EDA-A65A3F093E83}" sibTransId="{0541DE16-6E25-5F4E-81FB-5009A62C6A79}"/>
    <dgm:cxn modelId="{34D48A13-4F2A-7448-A600-D902315B9964}" type="presOf" srcId="{438F0B3F-9002-DE4A-BAA4-6D47C58F65ED}" destId="{7D9AE965-B3FE-8A46-A6AC-4B01AB7213F3}" srcOrd="1" destOrd="0" presId="urn:microsoft.com/office/officeart/2005/8/layout/chart3"/>
    <dgm:cxn modelId="{E3700080-2D4D-C348-B3DE-8274D07768AF}" type="presOf" srcId="{0C14EAD8-5038-0645-9CB9-3ABABEFB96F5}" destId="{07BC7B9F-9332-7C4C-91D7-352A45447577}" srcOrd="0" destOrd="0" presId="urn:microsoft.com/office/officeart/2005/8/layout/chart3"/>
    <dgm:cxn modelId="{9A516EE8-7F2B-CC45-BA36-4C77FFDE001D}" type="presOf" srcId="{57425339-85CA-7948-922E-402ABBF3036D}" destId="{7D9AE965-B3FE-8A46-A6AC-4B01AB7213F3}" srcOrd="1" destOrd="2" presId="urn:microsoft.com/office/officeart/2005/8/layout/chart3"/>
    <dgm:cxn modelId="{1D6C85C5-4CA7-C241-A5F4-271101240C9C}" type="presParOf" srcId="{07BC7B9F-9332-7C4C-91D7-352A45447577}" destId="{5785A083-934D-7543-B475-0BF8C209B93E}" srcOrd="0" destOrd="0" presId="urn:microsoft.com/office/officeart/2005/8/layout/chart3"/>
    <dgm:cxn modelId="{10C50226-E099-0048-BCA3-C60AE6ED74E8}" type="presParOf" srcId="{07BC7B9F-9332-7C4C-91D7-352A45447577}" destId="{3E68D98B-FB9F-1F4A-9E87-3FF38B8F0C70}" srcOrd="1" destOrd="0" presId="urn:microsoft.com/office/officeart/2005/8/layout/chart3"/>
    <dgm:cxn modelId="{6FB8A865-6BE0-CB4D-8CDA-3260608DB9CC}" type="presParOf" srcId="{07BC7B9F-9332-7C4C-91D7-352A45447577}" destId="{41A6B504-FA2E-1B40-8E3A-8E74D90A652A}" srcOrd="2" destOrd="0" presId="urn:microsoft.com/office/officeart/2005/8/layout/chart3"/>
    <dgm:cxn modelId="{1BA93EC0-7EB3-8643-93F5-E72545CEF82C}" type="presParOf" srcId="{07BC7B9F-9332-7C4C-91D7-352A45447577}" destId="{7D9AE965-B3FE-8A46-A6AC-4B01AB7213F3}" srcOrd="3" destOrd="0" presId="urn:microsoft.com/office/officeart/2005/8/layout/char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12B460-9F95-B444-8856-212C72EDFF3F}"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2A9CED56-3738-E942-9509-6AED856B2303}">
      <dgm:prSet phldrT="[Text]"/>
      <dgm:spPr/>
      <dgm:t>
        <a:bodyPr/>
        <a:lstStyle/>
        <a:p>
          <a:r>
            <a:rPr lang="en-US" dirty="0" smtClean="0"/>
            <a:t>No transition</a:t>
          </a:r>
          <a:endParaRPr lang="en-US" dirty="0"/>
        </a:p>
      </dgm:t>
    </dgm:pt>
    <dgm:pt modelId="{37050B0A-A9D2-E745-BF02-F23DD98FF13D}" type="parTrans" cxnId="{A8CD3969-7C7D-5D44-8A65-E4C28A7FEC38}">
      <dgm:prSet/>
      <dgm:spPr/>
      <dgm:t>
        <a:bodyPr/>
        <a:lstStyle/>
        <a:p>
          <a:endParaRPr lang="en-US"/>
        </a:p>
      </dgm:t>
    </dgm:pt>
    <dgm:pt modelId="{1FF6D3E2-5DB3-BE47-86EB-3CB406469B9D}" type="sibTrans" cxnId="{A8CD3969-7C7D-5D44-8A65-E4C28A7FEC38}">
      <dgm:prSet/>
      <dgm:spPr/>
      <dgm:t>
        <a:bodyPr/>
        <a:lstStyle/>
        <a:p>
          <a:endParaRPr lang="en-US"/>
        </a:p>
      </dgm:t>
    </dgm:pt>
    <dgm:pt modelId="{DE428DBC-C56B-DE47-ADD7-7310269832C7}">
      <dgm:prSet/>
      <dgm:spPr/>
      <dgm:t>
        <a:bodyPr/>
        <a:lstStyle/>
        <a:p>
          <a:r>
            <a:rPr lang="en-US" dirty="0" smtClean="0"/>
            <a:t>A station of this type is either stationary or moves only within the direct communication range of the communicating stations of a single BSS</a:t>
          </a:r>
        </a:p>
      </dgm:t>
    </dgm:pt>
    <dgm:pt modelId="{7BAB4A2C-826A-CB45-8D42-06A9E070CE0F}" type="parTrans" cxnId="{B203DB99-F7BB-BF42-87BE-A5B63F3F7DD5}">
      <dgm:prSet/>
      <dgm:spPr/>
      <dgm:t>
        <a:bodyPr/>
        <a:lstStyle/>
        <a:p>
          <a:endParaRPr lang="en-US"/>
        </a:p>
      </dgm:t>
    </dgm:pt>
    <dgm:pt modelId="{27837E83-4670-1C4C-973C-FEA8E0EF940F}" type="sibTrans" cxnId="{B203DB99-F7BB-BF42-87BE-A5B63F3F7DD5}">
      <dgm:prSet/>
      <dgm:spPr/>
      <dgm:t>
        <a:bodyPr/>
        <a:lstStyle/>
        <a:p>
          <a:endParaRPr lang="en-US"/>
        </a:p>
      </dgm:t>
    </dgm:pt>
    <dgm:pt modelId="{0A0A8FA2-C1F2-884B-AA08-CC72761AF4B2}">
      <dgm:prSet/>
      <dgm:spPr/>
      <dgm:t>
        <a:bodyPr/>
        <a:lstStyle/>
        <a:p>
          <a:r>
            <a:rPr lang="en-US" dirty="0" smtClean="0"/>
            <a:t>BSS transition</a:t>
          </a:r>
        </a:p>
      </dgm:t>
    </dgm:pt>
    <dgm:pt modelId="{D397A6A9-0F1F-B24B-B75B-2AE7937DEDC1}" type="parTrans" cxnId="{A1B303D0-1F71-1642-B22E-00BE93C17199}">
      <dgm:prSet/>
      <dgm:spPr/>
      <dgm:t>
        <a:bodyPr/>
        <a:lstStyle/>
        <a:p>
          <a:endParaRPr lang="en-US"/>
        </a:p>
      </dgm:t>
    </dgm:pt>
    <dgm:pt modelId="{98E767CB-611E-5F40-A1F2-64F51C4A228C}" type="sibTrans" cxnId="{A1B303D0-1F71-1642-B22E-00BE93C17199}">
      <dgm:prSet/>
      <dgm:spPr/>
      <dgm:t>
        <a:bodyPr/>
        <a:lstStyle/>
        <a:p>
          <a:endParaRPr lang="en-US"/>
        </a:p>
      </dgm:t>
    </dgm:pt>
    <dgm:pt modelId="{65BAE304-9AE7-2244-BF5A-173EF41EFE01}">
      <dgm:prSet custT="1"/>
      <dgm:spPr/>
      <dgm:t>
        <a:bodyPr/>
        <a:lstStyle/>
        <a:p>
          <a:r>
            <a:rPr lang="en-US" sz="1400" dirty="0" smtClean="0"/>
            <a:t>This is defined as a station movement from one BSS to another BSS within the same ESS</a:t>
          </a:r>
        </a:p>
      </dgm:t>
    </dgm:pt>
    <dgm:pt modelId="{45906F8A-553E-554B-A855-EE7C28A06EF3}" type="parTrans" cxnId="{481CEC59-10C4-324B-B6ED-9AD24EF5089C}">
      <dgm:prSet/>
      <dgm:spPr/>
      <dgm:t>
        <a:bodyPr/>
        <a:lstStyle/>
        <a:p>
          <a:endParaRPr lang="en-US"/>
        </a:p>
      </dgm:t>
    </dgm:pt>
    <dgm:pt modelId="{FE17A2E0-89F2-E949-9ACB-ABC9A0BDB675}" type="sibTrans" cxnId="{481CEC59-10C4-324B-B6ED-9AD24EF5089C}">
      <dgm:prSet/>
      <dgm:spPr/>
      <dgm:t>
        <a:bodyPr/>
        <a:lstStyle/>
        <a:p>
          <a:endParaRPr lang="en-US"/>
        </a:p>
      </dgm:t>
    </dgm:pt>
    <dgm:pt modelId="{F0CC00D8-5C92-3046-A73C-5C8BC400D4E9}">
      <dgm:prSet custT="1"/>
      <dgm:spPr/>
      <dgm:t>
        <a:bodyPr/>
        <a:lstStyle/>
        <a:p>
          <a:r>
            <a:rPr lang="en-US" sz="1400" dirty="0" smtClean="0"/>
            <a:t>In this case, delivery of data to the station requires that the addressing capability be able to recognize the new location of the station</a:t>
          </a:r>
        </a:p>
      </dgm:t>
    </dgm:pt>
    <dgm:pt modelId="{F90D8F12-196E-4844-94D7-8C34D36D99DD}" type="parTrans" cxnId="{8C27C974-C08A-1541-A9EC-A04F16206FE7}">
      <dgm:prSet/>
      <dgm:spPr/>
      <dgm:t>
        <a:bodyPr/>
        <a:lstStyle/>
        <a:p>
          <a:endParaRPr lang="en-US"/>
        </a:p>
      </dgm:t>
    </dgm:pt>
    <dgm:pt modelId="{7ED9C1EB-BD4B-584B-A6AA-51FB71431527}" type="sibTrans" cxnId="{8C27C974-C08A-1541-A9EC-A04F16206FE7}">
      <dgm:prSet/>
      <dgm:spPr/>
      <dgm:t>
        <a:bodyPr/>
        <a:lstStyle/>
        <a:p>
          <a:endParaRPr lang="en-US"/>
        </a:p>
      </dgm:t>
    </dgm:pt>
    <dgm:pt modelId="{B9A4CAA9-6230-B746-9D0A-388FDFDCD1B1}">
      <dgm:prSet/>
      <dgm:spPr/>
      <dgm:t>
        <a:bodyPr/>
        <a:lstStyle/>
        <a:p>
          <a:r>
            <a:rPr lang="en-US" dirty="0" smtClean="0"/>
            <a:t>ESS transition </a:t>
          </a:r>
        </a:p>
      </dgm:t>
    </dgm:pt>
    <dgm:pt modelId="{120D64A6-4C3E-674A-A109-0331B7E674F8}" type="parTrans" cxnId="{BEB5B556-B3B6-E04B-8DBB-E55BEAD69D74}">
      <dgm:prSet/>
      <dgm:spPr/>
      <dgm:t>
        <a:bodyPr/>
        <a:lstStyle/>
        <a:p>
          <a:endParaRPr lang="en-US"/>
        </a:p>
      </dgm:t>
    </dgm:pt>
    <dgm:pt modelId="{8197ACD0-3932-704B-9537-7B6A4071E4FC}" type="sibTrans" cxnId="{BEB5B556-B3B6-E04B-8DBB-E55BEAD69D74}">
      <dgm:prSet/>
      <dgm:spPr/>
      <dgm:t>
        <a:bodyPr/>
        <a:lstStyle/>
        <a:p>
          <a:endParaRPr lang="en-US"/>
        </a:p>
      </dgm:t>
    </dgm:pt>
    <dgm:pt modelId="{AE11D83B-7AF8-0549-A114-1806A0CB6D70}">
      <dgm:prSet custT="1"/>
      <dgm:spPr/>
      <dgm:t>
        <a:bodyPr/>
        <a:lstStyle/>
        <a:p>
          <a:r>
            <a:rPr lang="en-US" sz="1400" dirty="0" smtClean="0"/>
            <a:t>This is defined as a station movement from a BSS in one ESS to a BSS within another ESS</a:t>
          </a:r>
        </a:p>
      </dgm:t>
    </dgm:pt>
    <dgm:pt modelId="{200DF0A3-226B-9B4F-9494-AD47D1696347}" type="parTrans" cxnId="{49E2DA95-56D0-9942-8D42-D2709C3E8C3C}">
      <dgm:prSet/>
      <dgm:spPr/>
      <dgm:t>
        <a:bodyPr/>
        <a:lstStyle/>
        <a:p>
          <a:endParaRPr lang="en-US"/>
        </a:p>
      </dgm:t>
    </dgm:pt>
    <dgm:pt modelId="{033B8BB4-57EF-5F4D-A2A9-3E5F873C2067}" type="sibTrans" cxnId="{49E2DA95-56D0-9942-8D42-D2709C3E8C3C}">
      <dgm:prSet/>
      <dgm:spPr/>
      <dgm:t>
        <a:bodyPr/>
        <a:lstStyle/>
        <a:p>
          <a:endParaRPr lang="en-US"/>
        </a:p>
      </dgm:t>
    </dgm:pt>
    <dgm:pt modelId="{9E835589-C81B-1746-822F-10E756F299C2}">
      <dgm:prSet custT="1"/>
      <dgm:spPr/>
      <dgm:t>
        <a:bodyPr/>
        <a:lstStyle/>
        <a:p>
          <a:r>
            <a:rPr lang="en-US" sz="1400" dirty="0" smtClean="0"/>
            <a:t>Maintenance of upper-layer connections supported by 802.11 cannot be guaranteed</a:t>
          </a:r>
        </a:p>
      </dgm:t>
    </dgm:pt>
    <dgm:pt modelId="{7258363F-CB9F-E142-82DD-35DDBD5B3FAB}" type="parTrans" cxnId="{0D9572E7-5DC3-0840-96C9-77844FBAFD24}">
      <dgm:prSet/>
      <dgm:spPr/>
      <dgm:t>
        <a:bodyPr/>
        <a:lstStyle/>
        <a:p>
          <a:endParaRPr lang="en-US"/>
        </a:p>
      </dgm:t>
    </dgm:pt>
    <dgm:pt modelId="{42936265-885B-104F-8D25-53C5E4CB154A}" type="sibTrans" cxnId="{0D9572E7-5DC3-0840-96C9-77844FBAFD24}">
      <dgm:prSet/>
      <dgm:spPr/>
      <dgm:t>
        <a:bodyPr/>
        <a:lstStyle/>
        <a:p>
          <a:endParaRPr lang="en-US"/>
        </a:p>
      </dgm:t>
    </dgm:pt>
    <dgm:pt modelId="{FC2D3822-5C2A-AB48-BE4D-E088A68D614E}">
      <dgm:prSet custT="1"/>
      <dgm:spPr/>
      <dgm:t>
        <a:bodyPr/>
        <a:lstStyle/>
        <a:p>
          <a:r>
            <a:rPr lang="en-US" sz="1400" dirty="0" smtClean="0"/>
            <a:t>Disruption of service is likely to occur</a:t>
          </a:r>
        </a:p>
      </dgm:t>
    </dgm:pt>
    <dgm:pt modelId="{9985C387-44E7-034D-B067-D03FA99BBE72}" type="parTrans" cxnId="{FB6EFFBB-1E86-8446-A131-68CBA8F688FD}">
      <dgm:prSet/>
      <dgm:spPr/>
      <dgm:t>
        <a:bodyPr/>
        <a:lstStyle/>
        <a:p>
          <a:endParaRPr lang="en-US"/>
        </a:p>
      </dgm:t>
    </dgm:pt>
    <dgm:pt modelId="{4DB9E17C-D551-2E4C-9B2A-D8AEB89E2036}" type="sibTrans" cxnId="{FB6EFFBB-1E86-8446-A131-68CBA8F688FD}">
      <dgm:prSet/>
      <dgm:spPr/>
      <dgm:t>
        <a:bodyPr/>
        <a:lstStyle/>
        <a:p>
          <a:endParaRPr lang="en-US"/>
        </a:p>
      </dgm:t>
    </dgm:pt>
    <dgm:pt modelId="{A00456A0-2DCA-0347-95BE-758A149681DB}" type="pres">
      <dgm:prSet presAssocID="{9E12B460-9F95-B444-8856-212C72EDFF3F}" presName="Name0" presStyleCnt="0">
        <dgm:presLayoutVars>
          <dgm:dir/>
          <dgm:animLvl val="lvl"/>
          <dgm:resizeHandles/>
        </dgm:presLayoutVars>
      </dgm:prSet>
      <dgm:spPr/>
      <dgm:t>
        <a:bodyPr/>
        <a:lstStyle/>
        <a:p>
          <a:endParaRPr lang="en-US"/>
        </a:p>
      </dgm:t>
    </dgm:pt>
    <dgm:pt modelId="{B1B1B234-9B1A-1147-AD37-24D8594D47DD}" type="pres">
      <dgm:prSet presAssocID="{2A9CED56-3738-E942-9509-6AED856B2303}" presName="linNode" presStyleCnt="0"/>
      <dgm:spPr/>
    </dgm:pt>
    <dgm:pt modelId="{6B790D76-3D31-B246-AEF5-F7B4C873D0FE}" type="pres">
      <dgm:prSet presAssocID="{2A9CED56-3738-E942-9509-6AED856B2303}" presName="parentShp" presStyleLbl="node1" presStyleIdx="0" presStyleCnt="3">
        <dgm:presLayoutVars>
          <dgm:bulletEnabled val="1"/>
        </dgm:presLayoutVars>
      </dgm:prSet>
      <dgm:spPr/>
      <dgm:t>
        <a:bodyPr/>
        <a:lstStyle/>
        <a:p>
          <a:endParaRPr lang="en-US"/>
        </a:p>
      </dgm:t>
    </dgm:pt>
    <dgm:pt modelId="{3F5DB74C-3113-0B48-8DDF-7657A0FFEC1E}" type="pres">
      <dgm:prSet presAssocID="{2A9CED56-3738-E942-9509-6AED856B2303}" presName="childShp" presStyleLbl="bgAccFollowNode1" presStyleIdx="0" presStyleCnt="3">
        <dgm:presLayoutVars>
          <dgm:bulletEnabled val="1"/>
        </dgm:presLayoutVars>
      </dgm:prSet>
      <dgm:spPr/>
      <dgm:t>
        <a:bodyPr/>
        <a:lstStyle/>
        <a:p>
          <a:endParaRPr lang="en-US"/>
        </a:p>
      </dgm:t>
    </dgm:pt>
    <dgm:pt modelId="{0D352A5B-B941-2A41-A163-AA1628495CCB}" type="pres">
      <dgm:prSet presAssocID="{1FF6D3E2-5DB3-BE47-86EB-3CB406469B9D}" presName="spacing" presStyleCnt="0"/>
      <dgm:spPr/>
    </dgm:pt>
    <dgm:pt modelId="{2CF6BB2A-E298-784D-8FBE-8CBE5984598F}" type="pres">
      <dgm:prSet presAssocID="{0A0A8FA2-C1F2-884B-AA08-CC72761AF4B2}" presName="linNode" presStyleCnt="0"/>
      <dgm:spPr/>
    </dgm:pt>
    <dgm:pt modelId="{3CF29323-350A-AD43-A156-790666239BE2}" type="pres">
      <dgm:prSet presAssocID="{0A0A8FA2-C1F2-884B-AA08-CC72761AF4B2}" presName="parentShp" presStyleLbl="node1" presStyleIdx="1" presStyleCnt="3">
        <dgm:presLayoutVars>
          <dgm:bulletEnabled val="1"/>
        </dgm:presLayoutVars>
      </dgm:prSet>
      <dgm:spPr/>
      <dgm:t>
        <a:bodyPr/>
        <a:lstStyle/>
        <a:p>
          <a:endParaRPr lang="en-US"/>
        </a:p>
      </dgm:t>
    </dgm:pt>
    <dgm:pt modelId="{33912197-3FE4-E249-9FE7-5D2D945A32DA}" type="pres">
      <dgm:prSet presAssocID="{0A0A8FA2-C1F2-884B-AA08-CC72761AF4B2}" presName="childShp" presStyleLbl="bgAccFollowNode1" presStyleIdx="1" presStyleCnt="3">
        <dgm:presLayoutVars>
          <dgm:bulletEnabled val="1"/>
        </dgm:presLayoutVars>
      </dgm:prSet>
      <dgm:spPr/>
      <dgm:t>
        <a:bodyPr/>
        <a:lstStyle/>
        <a:p>
          <a:endParaRPr lang="en-US"/>
        </a:p>
      </dgm:t>
    </dgm:pt>
    <dgm:pt modelId="{CD0944A9-0C73-1A44-B417-463410FB9076}" type="pres">
      <dgm:prSet presAssocID="{98E767CB-611E-5F40-A1F2-64F51C4A228C}" presName="spacing" presStyleCnt="0"/>
      <dgm:spPr/>
    </dgm:pt>
    <dgm:pt modelId="{5EA15372-A1DF-D040-868E-F2DBCD4046B3}" type="pres">
      <dgm:prSet presAssocID="{B9A4CAA9-6230-B746-9D0A-388FDFDCD1B1}" presName="linNode" presStyleCnt="0"/>
      <dgm:spPr/>
    </dgm:pt>
    <dgm:pt modelId="{D89311F1-2672-974B-A24A-B50A2FE041EE}" type="pres">
      <dgm:prSet presAssocID="{B9A4CAA9-6230-B746-9D0A-388FDFDCD1B1}" presName="parentShp" presStyleLbl="node1" presStyleIdx="2" presStyleCnt="3">
        <dgm:presLayoutVars>
          <dgm:bulletEnabled val="1"/>
        </dgm:presLayoutVars>
      </dgm:prSet>
      <dgm:spPr/>
      <dgm:t>
        <a:bodyPr/>
        <a:lstStyle/>
        <a:p>
          <a:endParaRPr lang="en-US"/>
        </a:p>
      </dgm:t>
    </dgm:pt>
    <dgm:pt modelId="{3691B5C2-4A0C-3343-8A79-86C516708740}" type="pres">
      <dgm:prSet presAssocID="{B9A4CAA9-6230-B746-9D0A-388FDFDCD1B1}" presName="childShp" presStyleLbl="bgAccFollowNode1" presStyleIdx="2" presStyleCnt="3">
        <dgm:presLayoutVars>
          <dgm:bulletEnabled val="1"/>
        </dgm:presLayoutVars>
      </dgm:prSet>
      <dgm:spPr/>
      <dgm:t>
        <a:bodyPr/>
        <a:lstStyle/>
        <a:p>
          <a:endParaRPr lang="en-US"/>
        </a:p>
      </dgm:t>
    </dgm:pt>
  </dgm:ptLst>
  <dgm:cxnLst>
    <dgm:cxn modelId="{FB6EFFBB-1E86-8446-A131-68CBA8F688FD}" srcId="{B9A4CAA9-6230-B746-9D0A-388FDFDCD1B1}" destId="{FC2D3822-5C2A-AB48-BE4D-E088A68D614E}" srcOrd="2" destOrd="0" parTransId="{9985C387-44E7-034D-B067-D03FA99BBE72}" sibTransId="{4DB9E17C-D551-2E4C-9B2A-D8AEB89E2036}"/>
    <dgm:cxn modelId="{71F2E669-3472-E040-8B01-2B5A8B56FEB5}" type="presOf" srcId="{0A0A8FA2-C1F2-884B-AA08-CC72761AF4B2}" destId="{3CF29323-350A-AD43-A156-790666239BE2}" srcOrd="0" destOrd="0" presId="urn:microsoft.com/office/officeart/2005/8/layout/vList6"/>
    <dgm:cxn modelId="{A8CD3969-7C7D-5D44-8A65-E4C28A7FEC38}" srcId="{9E12B460-9F95-B444-8856-212C72EDFF3F}" destId="{2A9CED56-3738-E942-9509-6AED856B2303}" srcOrd="0" destOrd="0" parTransId="{37050B0A-A9D2-E745-BF02-F23DD98FF13D}" sibTransId="{1FF6D3E2-5DB3-BE47-86EB-3CB406469B9D}"/>
    <dgm:cxn modelId="{A53F94CB-C88F-4945-B914-07A0B6C28B44}" type="presOf" srcId="{B9A4CAA9-6230-B746-9D0A-388FDFDCD1B1}" destId="{D89311F1-2672-974B-A24A-B50A2FE041EE}" srcOrd="0" destOrd="0" presId="urn:microsoft.com/office/officeart/2005/8/layout/vList6"/>
    <dgm:cxn modelId="{481CEC59-10C4-324B-B6ED-9AD24EF5089C}" srcId="{0A0A8FA2-C1F2-884B-AA08-CC72761AF4B2}" destId="{65BAE304-9AE7-2244-BF5A-173EF41EFE01}" srcOrd="0" destOrd="0" parTransId="{45906F8A-553E-554B-A855-EE7C28A06EF3}" sibTransId="{FE17A2E0-89F2-E949-9ACB-ABC9A0BDB675}"/>
    <dgm:cxn modelId="{FE18D235-A949-7442-A769-0CDBB3FADC23}" type="presOf" srcId="{FC2D3822-5C2A-AB48-BE4D-E088A68D614E}" destId="{3691B5C2-4A0C-3343-8A79-86C516708740}" srcOrd="0" destOrd="2" presId="urn:microsoft.com/office/officeart/2005/8/layout/vList6"/>
    <dgm:cxn modelId="{A1B303D0-1F71-1642-B22E-00BE93C17199}" srcId="{9E12B460-9F95-B444-8856-212C72EDFF3F}" destId="{0A0A8FA2-C1F2-884B-AA08-CC72761AF4B2}" srcOrd="1" destOrd="0" parTransId="{D397A6A9-0F1F-B24B-B75B-2AE7937DEDC1}" sibTransId="{98E767CB-611E-5F40-A1F2-64F51C4A228C}"/>
    <dgm:cxn modelId="{B9C8D62B-7E8F-4149-82F0-0A7C5E681A19}" type="presOf" srcId="{DE428DBC-C56B-DE47-ADD7-7310269832C7}" destId="{3F5DB74C-3113-0B48-8DDF-7657A0FFEC1E}" srcOrd="0" destOrd="0" presId="urn:microsoft.com/office/officeart/2005/8/layout/vList6"/>
    <dgm:cxn modelId="{826D0DBB-C0A7-E04E-9944-706959EDB57A}" type="presOf" srcId="{F0CC00D8-5C92-3046-A73C-5C8BC400D4E9}" destId="{33912197-3FE4-E249-9FE7-5D2D945A32DA}" srcOrd="0" destOrd="1" presId="urn:microsoft.com/office/officeart/2005/8/layout/vList6"/>
    <dgm:cxn modelId="{6A1C0A0B-FB24-2B40-A36F-28C09B5D5406}" type="presOf" srcId="{9E835589-C81B-1746-822F-10E756F299C2}" destId="{3691B5C2-4A0C-3343-8A79-86C516708740}" srcOrd="0" destOrd="1" presId="urn:microsoft.com/office/officeart/2005/8/layout/vList6"/>
    <dgm:cxn modelId="{136F74A1-478A-A847-AEFB-020C68864426}" type="presOf" srcId="{AE11D83B-7AF8-0549-A114-1806A0CB6D70}" destId="{3691B5C2-4A0C-3343-8A79-86C516708740}" srcOrd="0" destOrd="0" presId="urn:microsoft.com/office/officeart/2005/8/layout/vList6"/>
    <dgm:cxn modelId="{49E2DA95-56D0-9942-8D42-D2709C3E8C3C}" srcId="{B9A4CAA9-6230-B746-9D0A-388FDFDCD1B1}" destId="{AE11D83B-7AF8-0549-A114-1806A0CB6D70}" srcOrd="0" destOrd="0" parTransId="{200DF0A3-226B-9B4F-9494-AD47D1696347}" sibTransId="{033B8BB4-57EF-5F4D-A2A9-3E5F873C2067}"/>
    <dgm:cxn modelId="{50CF1FA1-2B4B-0D47-9AD2-AEDA67307244}" type="presOf" srcId="{2A9CED56-3738-E942-9509-6AED856B2303}" destId="{6B790D76-3D31-B246-AEF5-F7B4C873D0FE}" srcOrd="0" destOrd="0" presId="urn:microsoft.com/office/officeart/2005/8/layout/vList6"/>
    <dgm:cxn modelId="{8C27C974-C08A-1541-A9EC-A04F16206FE7}" srcId="{0A0A8FA2-C1F2-884B-AA08-CC72761AF4B2}" destId="{F0CC00D8-5C92-3046-A73C-5C8BC400D4E9}" srcOrd="1" destOrd="0" parTransId="{F90D8F12-196E-4844-94D7-8C34D36D99DD}" sibTransId="{7ED9C1EB-BD4B-584B-A6AA-51FB71431527}"/>
    <dgm:cxn modelId="{BEB5B556-B3B6-E04B-8DBB-E55BEAD69D74}" srcId="{9E12B460-9F95-B444-8856-212C72EDFF3F}" destId="{B9A4CAA9-6230-B746-9D0A-388FDFDCD1B1}" srcOrd="2" destOrd="0" parTransId="{120D64A6-4C3E-674A-A109-0331B7E674F8}" sibTransId="{8197ACD0-3932-704B-9537-7B6A4071E4FC}"/>
    <dgm:cxn modelId="{1A748B9F-ADD5-F84D-AF19-D088782C1029}" type="presOf" srcId="{65BAE304-9AE7-2244-BF5A-173EF41EFE01}" destId="{33912197-3FE4-E249-9FE7-5D2D945A32DA}" srcOrd="0" destOrd="0" presId="urn:microsoft.com/office/officeart/2005/8/layout/vList6"/>
    <dgm:cxn modelId="{B6B64410-35B5-C44A-A4BE-7583C81A6191}" type="presOf" srcId="{9E12B460-9F95-B444-8856-212C72EDFF3F}" destId="{A00456A0-2DCA-0347-95BE-758A149681DB}" srcOrd="0" destOrd="0" presId="urn:microsoft.com/office/officeart/2005/8/layout/vList6"/>
    <dgm:cxn modelId="{B203DB99-F7BB-BF42-87BE-A5B63F3F7DD5}" srcId="{2A9CED56-3738-E942-9509-6AED856B2303}" destId="{DE428DBC-C56B-DE47-ADD7-7310269832C7}" srcOrd="0" destOrd="0" parTransId="{7BAB4A2C-826A-CB45-8D42-06A9E070CE0F}" sibTransId="{27837E83-4670-1C4C-973C-FEA8E0EF940F}"/>
    <dgm:cxn modelId="{0D9572E7-5DC3-0840-96C9-77844FBAFD24}" srcId="{B9A4CAA9-6230-B746-9D0A-388FDFDCD1B1}" destId="{9E835589-C81B-1746-822F-10E756F299C2}" srcOrd="1" destOrd="0" parTransId="{7258363F-CB9F-E142-82DD-35DDBD5B3FAB}" sibTransId="{42936265-885B-104F-8D25-53C5E4CB154A}"/>
    <dgm:cxn modelId="{92EF1A5C-B8F3-B742-82AC-9DECADEF448E}" type="presParOf" srcId="{A00456A0-2DCA-0347-95BE-758A149681DB}" destId="{B1B1B234-9B1A-1147-AD37-24D8594D47DD}" srcOrd="0" destOrd="0" presId="urn:microsoft.com/office/officeart/2005/8/layout/vList6"/>
    <dgm:cxn modelId="{7D66C119-077B-414E-8F5D-54801DAE9FA9}" type="presParOf" srcId="{B1B1B234-9B1A-1147-AD37-24D8594D47DD}" destId="{6B790D76-3D31-B246-AEF5-F7B4C873D0FE}" srcOrd="0" destOrd="0" presId="urn:microsoft.com/office/officeart/2005/8/layout/vList6"/>
    <dgm:cxn modelId="{834D7673-7D7B-8A46-B009-0FF523F3D760}" type="presParOf" srcId="{B1B1B234-9B1A-1147-AD37-24D8594D47DD}" destId="{3F5DB74C-3113-0B48-8DDF-7657A0FFEC1E}" srcOrd="1" destOrd="0" presId="urn:microsoft.com/office/officeart/2005/8/layout/vList6"/>
    <dgm:cxn modelId="{573B1F90-48D2-A846-AFD0-7249AC751278}" type="presParOf" srcId="{A00456A0-2DCA-0347-95BE-758A149681DB}" destId="{0D352A5B-B941-2A41-A163-AA1628495CCB}" srcOrd="1" destOrd="0" presId="urn:microsoft.com/office/officeart/2005/8/layout/vList6"/>
    <dgm:cxn modelId="{5255F8CE-6181-B94A-9310-EC7F574EB3D4}" type="presParOf" srcId="{A00456A0-2DCA-0347-95BE-758A149681DB}" destId="{2CF6BB2A-E298-784D-8FBE-8CBE5984598F}" srcOrd="2" destOrd="0" presId="urn:microsoft.com/office/officeart/2005/8/layout/vList6"/>
    <dgm:cxn modelId="{8CB5C12A-33FF-EF44-82EF-F8566F3C9B36}" type="presParOf" srcId="{2CF6BB2A-E298-784D-8FBE-8CBE5984598F}" destId="{3CF29323-350A-AD43-A156-790666239BE2}" srcOrd="0" destOrd="0" presId="urn:microsoft.com/office/officeart/2005/8/layout/vList6"/>
    <dgm:cxn modelId="{E0EDDC9D-2954-2649-9144-BE262FA81A9B}" type="presParOf" srcId="{2CF6BB2A-E298-784D-8FBE-8CBE5984598F}" destId="{33912197-3FE4-E249-9FE7-5D2D945A32DA}" srcOrd="1" destOrd="0" presId="urn:microsoft.com/office/officeart/2005/8/layout/vList6"/>
    <dgm:cxn modelId="{B35EECAC-5CA0-B647-86B4-1897A63B00FE}" type="presParOf" srcId="{A00456A0-2DCA-0347-95BE-758A149681DB}" destId="{CD0944A9-0C73-1A44-B417-463410FB9076}" srcOrd="3" destOrd="0" presId="urn:microsoft.com/office/officeart/2005/8/layout/vList6"/>
    <dgm:cxn modelId="{A90FA204-5B21-AD4B-A630-BDFD60AF71DD}" type="presParOf" srcId="{A00456A0-2DCA-0347-95BE-758A149681DB}" destId="{5EA15372-A1DF-D040-868E-F2DBCD4046B3}" srcOrd="4" destOrd="0" presId="urn:microsoft.com/office/officeart/2005/8/layout/vList6"/>
    <dgm:cxn modelId="{36C867C4-F727-1A41-A60B-1656F7B002A7}" type="presParOf" srcId="{5EA15372-A1DF-D040-868E-F2DBCD4046B3}" destId="{D89311F1-2672-974B-A24A-B50A2FE041EE}" srcOrd="0" destOrd="0" presId="urn:microsoft.com/office/officeart/2005/8/layout/vList6"/>
    <dgm:cxn modelId="{62AC158B-A952-9C40-9335-C411CC6CA2F9}" type="presParOf" srcId="{5EA15372-A1DF-D040-868E-F2DBCD4046B3}" destId="{3691B5C2-4A0C-3343-8A79-86C516708740}" srcOrd="1" destOrd="0" presId="urn:microsoft.com/office/officeart/2005/8/layout/v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887500-67B5-F544-9694-288DFE0C78F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348F3318-7218-C046-B93D-417CA8226015}">
      <dgm:prSet phldrT="[Text]"/>
      <dgm:spPr>
        <a:solidFill>
          <a:schemeClr val="bg1"/>
        </a:solidFill>
        <a:ln>
          <a:solidFill>
            <a:schemeClr val="accent1"/>
          </a:solidFill>
        </a:ln>
      </dgm:spPr>
      <dgm:t>
        <a:bodyPr/>
        <a:lstStyle/>
        <a:p>
          <a:r>
            <a:rPr lang="en-US" dirty="0" smtClean="0"/>
            <a:t>Wired Equivalent Privacy (WEP)</a:t>
          </a:r>
          <a:endParaRPr lang="en-US" dirty="0"/>
        </a:p>
      </dgm:t>
    </dgm:pt>
    <dgm:pt modelId="{75701130-DE7C-B947-8AA9-5B8700735C63}" type="parTrans" cxnId="{3C72163B-456C-FD4E-8B84-3BD0AC28438B}">
      <dgm:prSet/>
      <dgm:spPr/>
      <dgm:t>
        <a:bodyPr/>
        <a:lstStyle/>
        <a:p>
          <a:endParaRPr lang="en-US"/>
        </a:p>
      </dgm:t>
    </dgm:pt>
    <dgm:pt modelId="{C8C40A7F-0287-4946-83D5-A9122B386459}" type="sibTrans" cxnId="{3C72163B-456C-FD4E-8B84-3BD0AC28438B}">
      <dgm:prSet/>
      <dgm:spPr/>
      <dgm:t>
        <a:bodyPr/>
        <a:lstStyle/>
        <a:p>
          <a:endParaRPr lang="en-US"/>
        </a:p>
      </dgm:t>
    </dgm:pt>
    <dgm:pt modelId="{A8267C53-33AE-3242-A766-AF8CC99F64F5}">
      <dgm:prSet/>
      <dgm:spPr>
        <a:ln>
          <a:solidFill>
            <a:schemeClr val="tx1"/>
          </a:solidFill>
        </a:ln>
      </dgm:spPr>
      <dgm:t>
        <a:bodyPr/>
        <a:lstStyle/>
        <a:p>
          <a:r>
            <a:rPr lang="en-US" dirty="0" smtClean="0"/>
            <a:t>The privacy portion of the 802.11 standard</a:t>
          </a:r>
        </a:p>
      </dgm:t>
    </dgm:pt>
    <dgm:pt modelId="{B9064DFC-B3CD-C24D-818E-725213388B54}" type="parTrans" cxnId="{EEDE305C-93EA-404C-A4BE-62B707741C1B}">
      <dgm:prSet/>
      <dgm:spPr/>
      <dgm:t>
        <a:bodyPr/>
        <a:lstStyle/>
        <a:p>
          <a:endParaRPr lang="en-US"/>
        </a:p>
      </dgm:t>
    </dgm:pt>
    <dgm:pt modelId="{FDA60FE7-8998-0748-838D-1C58860A4E49}" type="sibTrans" cxnId="{EEDE305C-93EA-404C-A4BE-62B707741C1B}">
      <dgm:prSet/>
      <dgm:spPr/>
      <dgm:t>
        <a:bodyPr/>
        <a:lstStyle/>
        <a:p>
          <a:endParaRPr lang="en-US"/>
        </a:p>
      </dgm:t>
    </dgm:pt>
    <dgm:pt modelId="{C1C7597E-E550-644E-9FB4-4DE3E077765D}">
      <dgm:prSet/>
      <dgm:spPr>
        <a:ln>
          <a:solidFill>
            <a:schemeClr val="tx1"/>
          </a:solidFill>
        </a:ln>
      </dgm:spPr>
      <dgm:t>
        <a:bodyPr/>
        <a:lstStyle/>
        <a:p>
          <a:r>
            <a:rPr lang="en-US" dirty="0" smtClean="0"/>
            <a:t>Contained major weaknesses</a:t>
          </a:r>
        </a:p>
      </dgm:t>
    </dgm:pt>
    <dgm:pt modelId="{AFBAEB37-37C3-864A-AB40-5D0AE0C15E63}" type="parTrans" cxnId="{319CFA09-4F51-8F42-8EC7-E4D7E943B238}">
      <dgm:prSet/>
      <dgm:spPr/>
      <dgm:t>
        <a:bodyPr/>
        <a:lstStyle/>
        <a:p>
          <a:endParaRPr lang="en-US"/>
        </a:p>
      </dgm:t>
    </dgm:pt>
    <dgm:pt modelId="{90779ABE-514F-6640-89A8-CDDCBBE19C85}" type="sibTrans" cxnId="{319CFA09-4F51-8F42-8EC7-E4D7E943B238}">
      <dgm:prSet/>
      <dgm:spPr/>
      <dgm:t>
        <a:bodyPr/>
        <a:lstStyle/>
        <a:p>
          <a:endParaRPr lang="en-US"/>
        </a:p>
      </dgm:t>
    </dgm:pt>
    <dgm:pt modelId="{64FA65DF-1936-894F-95D5-014B0881DA83}">
      <dgm:prSet/>
      <dgm:spPr>
        <a:solidFill>
          <a:schemeClr val="bg1"/>
        </a:solidFill>
        <a:ln>
          <a:solidFill>
            <a:schemeClr val="accent1"/>
          </a:solidFill>
        </a:ln>
      </dgm:spPr>
      <dgm:t>
        <a:bodyPr/>
        <a:lstStyle/>
        <a:p>
          <a:r>
            <a:rPr lang="en-US" dirty="0" smtClean="0"/>
            <a:t>Wi-Fi Protected Access (WPA)</a:t>
          </a:r>
        </a:p>
      </dgm:t>
    </dgm:pt>
    <dgm:pt modelId="{68452858-4E0C-754A-A533-07F9F986C4D7}" type="parTrans" cxnId="{FF1EA836-DD34-5547-9DB0-AE11DC2894B6}">
      <dgm:prSet/>
      <dgm:spPr/>
      <dgm:t>
        <a:bodyPr/>
        <a:lstStyle/>
        <a:p>
          <a:endParaRPr lang="en-US"/>
        </a:p>
      </dgm:t>
    </dgm:pt>
    <dgm:pt modelId="{886ECD8A-5CF1-A444-A667-706A11B52D26}" type="sibTrans" cxnId="{FF1EA836-DD34-5547-9DB0-AE11DC2894B6}">
      <dgm:prSet/>
      <dgm:spPr/>
      <dgm:t>
        <a:bodyPr/>
        <a:lstStyle/>
        <a:p>
          <a:endParaRPr lang="en-US"/>
        </a:p>
      </dgm:t>
    </dgm:pt>
    <dgm:pt modelId="{6276E049-DEF2-C240-9B52-BD6A02B47E07}">
      <dgm:prSet/>
      <dgm:spPr>
        <a:ln>
          <a:solidFill>
            <a:schemeClr val="tx1"/>
          </a:solidFill>
        </a:ln>
      </dgm:spPr>
      <dgm:t>
        <a:bodyPr/>
        <a:lstStyle/>
        <a:p>
          <a:r>
            <a:rPr lang="en-US" dirty="0" smtClean="0"/>
            <a:t>A set of security mechanisms that eliminates most 802.11 security issues </a:t>
          </a:r>
        </a:p>
      </dgm:t>
    </dgm:pt>
    <dgm:pt modelId="{2FD07A09-62CA-814E-AE1C-9AF25973CF7C}" type="parTrans" cxnId="{3ABFC73B-E8C8-0A43-865C-405114F25E0D}">
      <dgm:prSet/>
      <dgm:spPr/>
      <dgm:t>
        <a:bodyPr/>
        <a:lstStyle/>
        <a:p>
          <a:endParaRPr lang="en-US"/>
        </a:p>
      </dgm:t>
    </dgm:pt>
    <dgm:pt modelId="{69D7196A-7291-574E-B4E4-1E4545BF581F}" type="sibTrans" cxnId="{3ABFC73B-E8C8-0A43-865C-405114F25E0D}">
      <dgm:prSet/>
      <dgm:spPr/>
      <dgm:t>
        <a:bodyPr/>
        <a:lstStyle/>
        <a:p>
          <a:endParaRPr lang="en-US"/>
        </a:p>
      </dgm:t>
    </dgm:pt>
    <dgm:pt modelId="{7A05120C-17EB-1A42-9CFC-8F479B782749}">
      <dgm:prSet/>
      <dgm:spPr>
        <a:ln>
          <a:solidFill>
            <a:schemeClr val="tx1"/>
          </a:solidFill>
        </a:ln>
      </dgm:spPr>
      <dgm:t>
        <a:bodyPr/>
        <a:lstStyle/>
        <a:p>
          <a:r>
            <a:rPr lang="en-US" dirty="0" smtClean="0"/>
            <a:t>Based on the current state of the 802.11i standard</a:t>
          </a:r>
        </a:p>
      </dgm:t>
    </dgm:pt>
    <dgm:pt modelId="{9E7428AD-ABC2-5843-BA7E-16E011C7C4C7}" type="parTrans" cxnId="{9E924A4A-1504-B644-8102-BF58A75D7D59}">
      <dgm:prSet/>
      <dgm:spPr/>
      <dgm:t>
        <a:bodyPr/>
        <a:lstStyle/>
        <a:p>
          <a:endParaRPr lang="en-US"/>
        </a:p>
      </dgm:t>
    </dgm:pt>
    <dgm:pt modelId="{506BC30C-E5FE-1048-B594-07BD290C692A}" type="sibTrans" cxnId="{9E924A4A-1504-B644-8102-BF58A75D7D59}">
      <dgm:prSet/>
      <dgm:spPr/>
      <dgm:t>
        <a:bodyPr/>
        <a:lstStyle/>
        <a:p>
          <a:endParaRPr lang="en-US"/>
        </a:p>
      </dgm:t>
    </dgm:pt>
    <dgm:pt modelId="{47AD88F4-B007-924A-B8E8-D739202264CB}">
      <dgm:prSet/>
      <dgm:spPr>
        <a:solidFill>
          <a:schemeClr val="bg1"/>
        </a:solidFill>
        <a:ln>
          <a:solidFill>
            <a:schemeClr val="accent1"/>
          </a:solidFill>
        </a:ln>
      </dgm:spPr>
      <dgm:t>
        <a:bodyPr/>
        <a:lstStyle/>
        <a:p>
          <a:r>
            <a:rPr lang="en-US" dirty="0" smtClean="0"/>
            <a:t>Robust Security Network (RSN)</a:t>
          </a:r>
        </a:p>
      </dgm:t>
    </dgm:pt>
    <dgm:pt modelId="{73A8D97F-0369-9547-B431-42C6F9A8FED3}" type="parTrans" cxnId="{1B2673E9-8A00-A047-AF53-1C0CBD838526}">
      <dgm:prSet/>
      <dgm:spPr/>
      <dgm:t>
        <a:bodyPr/>
        <a:lstStyle/>
        <a:p>
          <a:endParaRPr lang="en-US"/>
        </a:p>
      </dgm:t>
    </dgm:pt>
    <dgm:pt modelId="{6B5C40B0-1188-4B48-8E92-4F7AFED4EBD3}" type="sibTrans" cxnId="{1B2673E9-8A00-A047-AF53-1C0CBD838526}">
      <dgm:prSet/>
      <dgm:spPr/>
      <dgm:t>
        <a:bodyPr/>
        <a:lstStyle/>
        <a:p>
          <a:endParaRPr lang="en-US"/>
        </a:p>
      </dgm:t>
    </dgm:pt>
    <dgm:pt modelId="{917C7A2F-099A-234F-B046-A079DB9D02AF}">
      <dgm:prSet/>
      <dgm:spPr>
        <a:ln>
          <a:solidFill>
            <a:schemeClr val="tx1"/>
          </a:solidFill>
        </a:ln>
      </dgm:spPr>
      <dgm:t>
        <a:bodyPr/>
        <a:lstStyle/>
        <a:p>
          <a:r>
            <a:rPr lang="en-US" dirty="0" smtClean="0"/>
            <a:t>Final form of the 802.11i standard</a:t>
          </a:r>
        </a:p>
      </dgm:t>
    </dgm:pt>
    <dgm:pt modelId="{66E3E0DC-C965-BD4A-8822-EC7C9F64D54A}" type="parTrans" cxnId="{C8412B72-FBB3-C345-B9E5-4D709471BD95}">
      <dgm:prSet/>
      <dgm:spPr/>
      <dgm:t>
        <a:bodyPr/>
        <a:lstStyle/>
        <a:p>
          <a:endParaRPr lang="en-US"/>
        </a:p>
      </dgm:t>
    </dgm:pt>
    <dgm:pt modelId="{F5FAF853-E79B-4A44-B9E7-83A79EF408C7}" type="sibTrans" cxnId="{C8412B72-FBB3-C345-B9E5-4D709471BD95}">
      <dgm:prSet/>
      <dgm:spPr/>
      <dgm:t>
        <a:bodyPr/>
        <a:lstStyle/>
        <a:p>
          <a:endParaRPr lang="en-US"/>
        </a:p>
      </dgm:t>
    </dgm:pt>
    <dgm:pt modelId="{50F1EF5F-4F51-7245-9E6E-5AFB7E73D92E}">
      <dgm:prSet/>
      <dgm:spPr>
        <a:ln>
          <a:solidFill>
            <a:schemeClr val="tx1"/>
          </a:solidFill>
        </a:ln>
      </dgm:spPr>
      <dgm:t>
        <a:bodyPr/>
        <a:lstStyle/>
        <a:p>
          <a:r>
            <a:rPr lang="en-US" dirty="0" smtClean="0"/>
            <a:t>Complex</a:t>
          </a:r>
        </a:p>
      </dgm:t>
    </dgm:pt>
    <dgm:pt modelId="{9A3AF479-084F-D946-A222-1996087438FB}" type="parTrans" cxnId="{E47C8FDF-7F94-C249-8776-B946C63C6A1F}">
      <dgm:prSet/>
      <dgm:spPr/>
      <dgm:t>
        <a:bodyPr/>
        <a:lstStyle/>
        <a:p>
          <a:endParaRPr lang="en-US"/>
        </a:p>
      </dgm:t>
    </dgm:pt>
    <dgm:pt modelId="{9E4978F5-8525-CE44-8E41-30DA26972001}" type="sibTrans" cxnId="{E47C8FDF-7F94-C249-8776-B946C63C6A1F}">
      <dgm:prSet/>
      <dgm:spPr/>
      <dgm:t>
        <a:bodyPr/>
        <a:lstStyle/>
        <a:p>
          <a:endParaRPr lang="en-US"/>
        </a:p>
      </dgm:t>
    </dgm:pt>
    <dgm:pt modelId="{D6701E08-9190-B34B-B96E-389871A967F9}" type="pres">
      <dgm:prSet presAssocID="{30887500-67B5-F544-9694-288DFE0C78FD}" presName="theList" presStyleCnt="0">
        <dgm:presLayoutVars>
          <dgm:dir/>
          <dgm:animLvl val="lvl"/>
          <dgm:resizeHandles val="exact"/>
        </dgm:presLayoutVars>
      </dgm:prSet>
      <dgm:spPr/>
      <dgm:t>
        <a:bodyPr/>
        <a:lstStyle/>
        <a:p>
          <a:endParaRPr lang="en-US"/>
        </a:p>
      </dgm:t>
    </dgm:pt>
    <dgm:pt modelId="{88579F7E-D7A3-B648-AE87-3FF743B12BC0}" type="pres">
      <dgm:prSet presAssocID="{348F3318-7218-C046-B93D-417CA8226015}" presName="compNode" presStyleCnt="0"/>
      <dgm:spPr/>
    </dgm:pt>
    <dgm:pt modelId="{C4F1ED31-3299-974E-8BF9-AB51D077729A}" type="pres">
      <dgm:prSet presAssocID="{348F3318-7218-C046-B93D-417CA8226015}" presName="aNode" presStyleLbl="bgShp" presStyleIdx="0" presStyleCnt="3"/>
      <dgm:spPr/>
      <dgm:t>
        <a:bodyPr/>
        <a:lstStyle/>
        <a:p>
          <a:endParaRPr lang="en-US"/>
        </a:p>
      </dgm:t>
    </dgm:pt>
    <dgm:pt modelId="{20E41283-5D45-C84F-A5AD-1374267D38FC}" type="pres">
      <dgm:prSet presAssocID="{348F3318-7218-C046-B93D-417CA8226015}" presName="textNode" presStyleLbl="bgShp" presStyleIdx="0" presStyleCnt="3"/>
      <dgm:spPr/>
      <dgm:t>
        <a:bodyPr/>
        <a:lstStyle/>
        <a:p>
          <a:endParaRPr lang="en-US"/>
        </a:p>
      </dgm:t>
    </dgm:pt>
    <dgm:pt modelId="{D559C7D9-BB97-D54E-A18B-86B81996384D}" type="pres">
      <dgm:prSet presAssocID="{348F3318-7218-C046-B93D-417CA8226015}" presName="compChildNode" presStyleCnt="0"/>
      <dgm:spPr/>
    </dgm:pt>
    <dgm:pt modelId="{EEC13D53-3DFA-CE4B-8449-099BCF42E4F9}" type="pres">
      <dgm:prSet presAssocID="{348F3318-7218-C046-B93D-417CA8226015}" presName="theInnerList" presStyleCnt="0"/>
      <dgm:spPr/>
    </dgm:pt>
    <dgm:pt modelId="{EA91DD04-E218-5C4E-A66B-FB88D3FC7442}" type="pres">
      <dgm:prSet presAssocID="{A8267C53-33AE-3242-A766-AF8CC99F64F5}" presName="childNode" presStyleLbl="node1" presStyleIdx="0" presStyleCnt="6">
        <dgm:presLayoutVars>
          <dgm:bulletEnabled val="1"/>
        </dgm:presLayoutVars>
      </dgm:prSet>
      <dgm:spPr/>
      <dgm:t>
        <a:bodyPr/>
        <a:lstStyle/>
        <a:p>
          <a:endParaRPr lang="en-US"/>
        </a:p>
      </dgm:t>
    </dgm:pt>
    <dgm:pt modelId="{B63D5DFB-902D-7D41-A085-455FB38712A9}" type="pres">
      <dgm:prSet presAssocID="{A8267C53-33AE-3242-A766-AF8CC99F64F5}" presName="aSpace2" presStyleCnt="0"/>
      <dgm:spPr/>
    </dgm:pt>
    <dgm:pt modelId="{724DACBF-FADA-4D44-8D26-36D81CECC591}" type="pres">
      <dgm:prSet presAssocID="{C1C7597E-E550-644E-9FB4-4DE3E077765D}" presName="childNode" presStyleLbl="node1" presStyleIdx="1" presStyleCnt="6">
        <dgm:presLayoutVars>
          <dgm:bulletEnabled val="1"/>
        </dgm:presLayoutVars>
      </dgm:prSet>
      <dgm:spPr/>
      <dgm:t>
        <a:bodyPr/>
        <a:lstStyle/>
        <a:p>
          <a:endParaRPr lang="en-US"/>
        </a:p>
      </dgm:t>
    </dgm:pt>
    <dgm:pt modelId="{07398DEA-E04C-3C47-BE0C-D0354522E002}" type="pres">
      <dgm:prSet presAssocID="{348F3318-7218-C046-B93D-417CA8226015}" presName="aSpace" presStyleCnt="0"/>
      <dgm:spPr/>
    </dgm:pt>
    <dgm:pt modelId="{2542FBBD-CCB0-734F-8400-C89A554ECEC1}" type="pres">
      <dgm:prSet presAssocID="{64FA65DF-1936-894F-95D5-014B0881DA83}" presName="compNode" presStyleCnt="0"/>
      <dgm:spPr/>
    </dgm:pt>
    <dgm:pt modelId="{B8415DF0-7C7D-0549-9927-679D2A1C8B94}" type="pres">
      <dgm:prSet presAssocID="{64FA65DF-1936-894F-95D5-014B0881DA83}" presName="aNode" presStyleLbl="bgShp" presStyleIdx="1" presStyleCnt="3"/>
      <dgm:spPr/>
      <dgm:t>
        <a:bodyPr/>
        <a:lstStyle/>
        <a:p>
          <a:endParaRPr lang="en-US"/>
        </a:p>
      </dgm:t>
    </dgm:pt>
    <dgm:pt modelId="{04B68E3C-E85A-0F4B-9304-BA87CCDCAC46}" type="pres">
      <dgm:prSet presAssocID="{64FA65DF-1936-894F-95D5-014B0881DA83}" presName="textNode" presStyleLbl="bgShp" presStyleIdx="1" presStyleCnt="3"/>
      <dgm:spPr/>
      <dgm:t>
        <a:bodyPr/>
        <a:lstStyle/>
        <a:p>
          <a:endParaRPr lang="en-US"/>
        </a:p>
      </dgm:t>
    </dgm:pt>
    <dgm:pt modelId="{C4A89274-8B73-8249-B7BE-2416A80C3A85}" type="pres">
      <dgm:prSet presAssocID="{64FA65DF-1936-894F-95D5-014B0881DA83}" presName="compChildNode" presStyleCnt="0"/>
      <dgm:spPr/>
    </dgm:pt>
    <dgm:pt modelId="{6447C46B-8C42-424D-B6F4-F2480A559FA9}" type="pres">
      <dgm:prSet presAssocID="{64FA65DF-1936-894F-95D5-014B0881DA83}" presName="theInnerList" presStyleCnt="0"/>
      <dgm:spPr/>
    </dgm:pt>
    <dgm:pt modelId="{03E2DC46-C21E-BD4F-A344-5CC0127DF357}" type="pres">
      <dgm:prSet presAssocID="{6276E049-DEF2-C240-9B52-BD6A02B47E07}" presName="childNode" presStyleLbl="node1" presStyleIdx="2" presStyleCnt="6">
        <dgm:presLayoutVars>
          <dgm:bulletEnabled val="1"/>
        </dgm:presLayoutVars>
      </dgm:prSet>
      <dgm:spPr/>
      <dgm:t>
        <a:bodyPr/>
        <a:lstStyle/>
        <a:p>
          <a:endParaRPr lang="en-US"/>
        </a:p>
      </dgm:t>
    </dgm:pt>
    <dgm:pt modelId="{EFBD6488-6DFB-1C4B-8355-7BC8FC6D0F06}" type="pres">
      <dgm:prSet presAssocID="{6276E049-DEF2-C240-9B52-BD6A02B47E07}" presName="aSpace2" presStyleCnt="0"/>
      <dgm:spPr/>
    </dgm:pt>
    <dgm:pt modelId="{72363767-3F99-8040-A689-918E4AF7525E}" type="pres">
      <dgm:prSet presAssocID="{7A05120C-17EB-1A42-9CFC-8F479B782749}" presName="childNode" presStyleLbl="node1" presStyleIdx="3" presStyleCnt="6">
        <dgm:presLayoutVars>
          <dgm:bulletEnabled val="1"/>
        </dgm:presLayoutVars>
      </dgm:prSet>
      <dgm:spPr/>
      <dgm:t>
        <a:bodyPr/>
        <a:lstStyle/>
        <a:p>
          <a:endParaRPr lang="en-US"/>
        </a:p>
      </dgm:t>
    </dgm:pt>
    <dgm:pt modelId="{91D6E706-593B-F14B-B1FE-8EAEF8FB94E9}" type="pres">
      <dgm:prSet presAssocID="{64FA65DF-1936-894F-95D5-014B0881DA83}" presName="aSpace" presStyleCnt="0"/>
      <dgm:spPr/>
    </dgm:pt>
    <dgm:pt modelId="{EE357C72-2E8F-2D44-A4C9-D18C2CED9D7F}" type="pres">
      <dgm:prSet presAssocID="{47AD88F4-B007-924A-B8E8-D739202264CB}" presName="compNode" presStyleCnt="0"/>
      <dgm:spPr/>
    </dgm:pt>
    <dgm:pt modelId="{FAE8871B-0E9D-6448-8C8F-83D6599FA8BF}" type="pres">
      <dgm:prSet presAssocID="{47AD88F4-B007-924A-B8E8-D739202264CB}" presName="aNode" presStyleLbl="bgShp" presStyleIdx="2" presStyleCnt="3"/>
      <dgm:spPr/>
      <dgm:t>
        <a:bodyPr/>
        <a:lstStyle/>
        <a:p>
          <a:endParaRPr lang="en-US"/>
        </a:p>
      </dgm:t>
    </dgm:pt>
    <dgm:pt modelId="{5E3B2166-4B9B-E542-83F0-0033CEBE200E}" type="pres">
      <dgm:prSet presAssocID="{47AD88F4-B007-924A-B8E8-D739202264CB}" presName="textNode" presStyleLbl="bgShp" presStyleIdx="2" presStyleCnt="3"/>
      <dgm:spPr/>
      <dgm:t>
        <a:bodyPr/>
        <a:lstStyle/>
        <a:p>
          <a:endParaRPr lang="en-US"/>
        </a:p>
      </dgm:t>
    </dgm:pt>
    <dgm:pt modelId="{9CBB0F07-2F01-514A-8AF5-56FD34CDB8F1}" type="pres">
      <dgm:prSet presAssocID="{47AD88F4-B007-924A-B8E8-D739202264CB}" presName="compChildNode" presStyleCnt="0"/>
      <dgm:spPr/>
    </dgm:pt>
    <dgm:pt modelId="{D1CB0A27-4F38-234D-9E50-FB2145C061F4}" type="pres">
      <dgm:prSet presAssocID="{47AD88F4-B007-924A-B8E8-D739202264CB}" presName="theInnerList" presStyleCnt="0"/>
      <dgm:spPr/>
    </dgm:pt>
    <dgm:pt modelId="{F5687745-87F0-504E-8701-F45E5CB37F06}" type="pres">
      <dgm:prSet presAssocID="{917C7A2F-099A-234F-B046-A079DB9D02AF}" presName="childNode" presStyleLbl="node1" presStyleIdx="4" presStyleCnt="6">
        <dgm:presLayoutVars>
          <dgm:bulletEnabled val="1"/>
        </dgm:presLayoutVars>
      </dgm:prSet>
      <dgm:spPr/>
      <dgm:t>
        <a:bodyPr/>
        <a:lstStyle/>
        <a:p>
          <a:endParaRPr lang="en-US"/>
        </a:p>
      </dgm:t>
    </dgm:pt>
    <dgm:pt modelId="{71D4E5EC-E040-B444-B9CC-382DA6762D8E}" type="pres">
      <dgm:prSet presAssocID="{917C7A2F-099A-234F-B046-A079DB9D02AF}" presName="aSpace2" presStyleCnt="0"/>
      <dgm:spPr/>
    </dgm:pt>
    <dgm:pt modelId="{E71E4501-18F3-8E4F-AD32-AA842572BA32}" type="pres">
      <dgm:prSet presAssocID="{50F1EF5F-4F51-7245-9E6E-5AFB7E73D92E}" presName="childNode" presStyleLbl="node1" presStyleIdx="5" presStyleCnt="6">
        <dgm:presLayoutVars>
          <dgm:bulletEnabled val="1"/>
        </dgm:presLayoutVars>
      </dgm:prSet>
      <dgm:spPr/>
      <dgm:t>
        <a:bodyPr/>
        <a:lstStyle/>
        <a:p>
          <a:endParaRPr lang="en-US"/>
        </a:p>
      </dgm:t>
    </dgm:pt>
  </dgm:ptLst>
  <dgm:cxnLst>
    <dgm:cxn modelId="{AAE239D6-8B13-7848-B1AA-9EA7EDCC7260}" type="presOf" srcId="{64FA65DF-1936-894F-95D5-014B0881DA83}" destId="{04B68E3C-E85A-0F4B-9304-BA87CCDCAC46}" srcOrd="1" destOrd="0" presId="urn:microsoft.com/office/officeart/2005/8/layout/lProcess2"/>
    <dgm:cxn modelId="{E498D718-540C-3B4C-A124-DB6B7890BD6E}" type="presOf" srcId="{348F3318-7218-C046-B93D-417CA8226015}" destId="{C4F1ED31-3299-974E-8BF9-AB51D077729A}" srcOrd="0" destOrd="0" presId="urn:microsoft.com/office/officeart/2005/8/layout/lProcess2"/>
    <dgm:cxn modelId="{EEDE305C-93EA-404C-A4BE-62B707741C1B}" srcId="{348F3318-7218-C046-B93D-417CA8226015}" destId="{A8267C53-33AE-3242-A766-AF8CC99F64F5}" srcOrd="0" destOrd="0" parTransId="{B9064DFC-B3CD-C24D-818E-725213388B54}" sibTransId="{FDA60FE7-8998-0748-838D-1C58860A4E49}"/>
    <dgm:cxn modelId="{E47C8FDF-7F94-C249-8776-B946C63C6A1F}" srcId="{47AD88F4-B007-924A-B8E8-D739202264CB}" destId="{50F1EF5F-4F51-7245-9E6E-5AFB7E73D92E}" srcOrd="1" destOrd="0" parTransId="{9A3AF479-084F-D946-A222-1996087438FB}" sibTransId="{9E4978F5-8525-CE44-8E41-30DA26972001}"/>
    <dgm:cxn modelId="{2FAA6D34-16F8-D742-8E06-99676404E67C}" type="presOf" srcId="{47AD88F4-B007-924A-B8E8-D739202264CB}" destId="{FAE8871B-0E9D-6448-8C8F-83D6599FA8BF}" srcOrd="0" destOrd="0" presId="urn:microsoft.com/office/officeart/2005/8/layout/lProcess2"/>
    <dgm:cxn modelId="{896BB000-254E-524D-A083-F74407B74905}" type="presOf" srcId="{50F1EF5F-4F51-7245-9E6E-5AFB7E73D92E}" destId="{E71E4501-18F3-8E4F-AD32-AA842572BA32}" srcOrd="0" destOrd="0" presId="urn:microsoft.com/office/officeart/2005/8/layout/lProcess2"/>
    <dgm:cxn modelId="{FF1EA836-DD34-5547-9DB0-AE11DC2894B6}" srcId="{30887500-67B5-F544-9694-288DFE0C78FD}" destId="{64FA65DF-1936-894F-95D5-014B0881DA83}" srcOrd="1" destOrd="0" parTransId="{68452858-4E0C-754A-A533-07F9F986C4D7}" sibTransId="{886ECD8A-5CF1-A444-A667-706A11B52D26}"/>
    <dgm:cxn modelId="{03CDCD56-995B-984E-8779-6575CB02C6AC}" type="presOf" srcId="{47AD88F4-B007-924A-B8E8-D739202264CB}" destId="{5E3B2166-4B9B-E542-83F0-0033CEBE200E}" srcOrd="1" destOrd="0" presId="urn:microsoft.com/office/officeart/2005/8/layout/lProcess2"/>
    <dgm:cxn modelId="{1B2673E9-8A00-A047-AF53-1C0CBD838526}" srcId="{30887500-67B5-F544-9694-288DFE0C78FD}" destId="{47AD88F4-B007-924A-B8E8-D739202264CB}" srcOrd="2" destOrd="0" parTransId="{73A8D97F-0369-9547-B431-42C6F9A8FED3}" sibTransId="{6B5C40B0-1188-4B48-8E92-4F7AFED4EBD3}"/>
    <dgm:cxn modelId="{319CFA09-4F51-8F42-8EC7-E4D7E943B238}" srcId="{348F3318-7218-C046-B93D-417CA8226015}" destId="{C1C7597E-E550-644E-9FB4-4DE3E077765D}" srcOrd="1" destOrd="0" parTransId="{AFBAEB37-37C3-864A-AB40-5D0AE0C15E63}" sibTransId="{90779ABE-514F-6640-89A8-CDDCBBE19C85}"/>
    <dgm:cxn modelId="{8CC5246B-947B-BF4D-A430-EE457C0CCC01}" type="presOf" srcId="{C1C7597E-E550-644E-9FB4-4DE3E077765D}" destId="{724DACBF-FADA-4D44-8D26-36D81CECC591}" srcOrd="0" destOrd="0" presId="urn:microsoft.com/office/officeart/2005/8/layout/lProcess2"/>
    <dgm:cxn modelId="{0B804415-3228-C94A-9045-35B054DCD6BA}" type="presOf" srcId="{348F3318-7218-C046-B93D-417CA8226015}" destId="{20E41283-5D45-C84F-A5AD-1374267D38FC}" srcOrd="1" destOrd="0" presId="urn:microsoft.com/office/officeart/2005/8/layout/lProcess2"/>
    <dgm:cxn modelId="{3ABFC73B-E8C8-0A43-865C-405114F25E0D}" srcId="{64FA65DF-1936-894F-95D5-014B0881DA83}" destId="{6276E049-DEF2-C240-9B52-BD6A02B47E07}" srcOrd="0" destOrd="0" parTransId="{2FD07A09-62CA-814E-AE1C-9AF25973CF7C}" sibTransId="{69D7196A-7291-574E-B4E4-1E4545BF581F}"/>
    <dgm:cxn modelId="{D5BE5E54-0B8B-CA49-AC9E-8629448DF57B}" type="presOf" srcId="{917C7A2F-099A-234F-B046-A079DB9D02AF}" destId="{F5687745-87F0-504E-8701-F45E5CB37F06}" srcOrd="0" destOrd="0" presId="urn:microsoft.com/office/officeart/2005/8/layout/lProcess2"/>
    <dgm:cxn modelId="{AB33EA86-C4C1-7A4D-A59D-A4A879E8F99B}" type="presOf" srcId="{A8267C53-33AE-3242-A766-AF8CC99F64F5}" destId="{EA91DD04-E218-5C4E-A66B-FB88D3FC7442}" srcOrd="0" destOrd="0" presId="urn:microsoft.com/office/officeart/2005/8/layout/lProcess2"/>
    <dgm:cxn modelId="{C8412B72-FBB3-C345-B9E5-4D709471BD95}" srcId="{47AD88F4-B007-924A-B8E8-D739202264CB}" destId="{917C7A2F-099A-234F-B046-A079DB9D02AF}" srcOrd="0" destOrd="0" parTransId="{66E3E0DC-C965-BD4A-8822-EC7C9F64D54A}" sibTransId="{F5FAF853-E79B-4A44-B9E7-83A79EF408C7}"/>
    <dgm:cxn modelId="{9B63DDE3-ACBB-784E-B4AC-A56CD704F757}" type="presOf" srcId="{64FA65DF-1936-894F-95D5-014B0881DA83}" destId="{B8415DF0-7C7D-0549-9927-679D2A1C8B94}" srcOrd="0" destOrd="0" presId="urn:microsoft.com/office/officeart/2005/8/layout/lProcess2"/>
    <dgm:cxn modelId="{9E924A4A-1504-B644-8102-BF58A75D7D59}" srcId="{64FA65DF-1936-894F-95D5-014B0881DA83}" destId="{7A05120C-17EB-1A42-9CFC-8F479B782749}" srcOrd="1" destOrd="0" parTransId="{9E7428AD-ABC2-5843-BA7E-16E011C7C4C7}" sibTransId="{506BC30C-E5FE-1048-B594-07BD290C692A}"/>
    <dgm:cxn modelId="{C64B921C-66AC-F344-8D26-B2CE6EC221A7}" type="presOf" srcId="{30887500-67B5-F544-9694-288DFE0C78FD}" destId="{D6701E08-9190-B34B-B96E-389871A967F9}" srcOrd="0" destOrd="0" presId="urn:microsoft.com/office/officeart/2005/8/layout/lProcess2"/>
    <dgm:cxn modelId="{3C72163B-456C-FD4E-8B84-3BD0AC28438B}" srcId="{30887500-67B5-F544-9694-288DFE0C78FD}" destId="{348F3318-7218-C046-B93D-417CA8226015}" srcOrd="0" destOrd="0" parTransId="{75701130-DE7C-B947-8AA9-5B8700735C63}" sibTransId="{C8C40A7F-0287-4946-83D5-A9122B386459}"/>
    <dgm:cxn modelId="{043C8FFF-F0DD-C240-9FBC-A66852ED7201}" type="presOf" srcId="{7A05120C-17EB-1A42-9CFC-8F479B782749}" destId="{72363767-3F99-8040-A689-918E4AF7525E}" srcOrd="0" destOrd="0" presId="urn:microsoft.com/office/officeart/2005/8/layout/lProcess2"/>
    <dgm:cxn modelId="{4030E239-D137-3E4C-BFA7-185EF0DE4E3B}" type="presOf" srcId="{6276E049-DEF2-C240-9B52-BD6A02B47E07}" destId="{03E2DC46-C21E-BD4F-A344-5CC0127DF357}" srcOrd="0" destOrd="0" presId="urn:microsoft.com/office/officeart/2005/8/layout/lProcess2"/>
    <dgm:cxn modelId="{DE0B2A73-1A57-5F42-AFE4-7CC3705430E2}" type="presParOf" srcId="{D6701E08-9190-B34B-B96E-389871A967F9}" destId="{88579F7E-D7A3-B648-AE87-3FF743B12BC0}" srcOrd="0" destOrd="0" presId="urn:microsoft.com/office/officeart/2005/8/layout/lProcess2"/>
    <dgm:cxn modelId="{3B1AFE28-EDDC-E942-9F8B-212748288123}" type="presParOf" srcId="{88579F7E-D7A3-B648-AE87-3FF743B12BC0}" destId="{C4F1ED31-3299-974E-8BF9-AB51D077729A}" srcOrd="0" destOrd="0" presId="urn:microsoft.com/office/officeart/2005/8/layout/lProcess2"/>
    <dgm:cxn modelId="{B998C631-C347-754A-960A-2B275E3C8BC9}" type="presParOf" srcId="{88579F7E-D7A3-B648-AE87-3FF743B12BC0}" destId="{20E41283-5D45-C84F-A5AD-1374267D38FC}" srcOrd="1" destOrd="0" presId="urn:microsoft.com/office/officeart/2005/8/layout/lProcess2"/>
    <dgm:cxn modelId="{7F8D03BE-5069-1343-A5E2-44028FACF98A}" type="presParOf" srcId="{88579F7E-D7A3-B648-AE87-3FF743B12BC0}" destId="{D559C7D9-BB97-D54E-A18B-86B81996384D}" srcOrd="2" destOrd="0" presId="urn:microsoft.com/office/officeart/2005/8/layout/lProcess2"/>
    <dgm:cxn modelId="{ED23E536-05CD-CF46-8FC9-E7D511A04FA3}" type="presParOf" srcId="{D559C7D9-BB97-D54E-A18B-86B81996384D}" destId="{EEC13D53-3DFA-CE4B-8449-099BCF42E4F9}" srcOrd="0" destOrd="0" presId="urn:microsoft.com/office/officeart/2005/8/layout/lProcess2"/>
    <dgm:cxn modelId="{214438FA-829F-014D-B8B6-85542B572024}" type="presParOf" srcId="{EEC13D53-3DFA-CE4B-8449-099BCF42E4F9}" destId="{EA91DD04-E218-5C4E-A66B-FB88D3FC7442}" srcOrd="0" destOrd="0" presId="urn:microsoft.com/office/officeart/2005/8/layout/lProcess2"/>
    <dgm:cxn modelId="{64282A05-5497-5847-94C0-AE46B75149A7}" type="presParOf" srcId="{EEC13D53-3DFA-CE4B-8449-099BCF42E4F9}" destId="{B63D5DFB-902D-7D41-A085-455FB38712A9}" srcOrd="1" destOrd="0" presId="urn:microsoft.com/office/officeart/2005/8/layout/lProcess2"/>
    <dgm:cxn modelId="{4583406E-B7E5-2C4E-BA27-1697D5B2171F}" type="presParOf" srcId="{EEC13D53-3DFA-CE4B-8449-099BCF42E4F9}" destId="{724DACBF-FADA-4D44-8D26-36D81CECC591}" srcOrd="2" destOrd="0" presId="urn:microsoft.com/office/officeart/2005/8/layout/lProcess2"/>
    <dgm:cxn modelId="{66A0A8D7-98FF-C248-AB85-1D702030C143}" type="presParOf" srcId="{D6701E08-9190-B34B-B96E-389871A967F9}" destId="{07398DEA-E04C-3C47-BE0C-D0354522E002}" srcOrd="1" destOrd="0" presId="urn:microsoft.com/office/officeart/2005/8/layout/lProcess2"/>
    <dgm:cxn modelId="{5E4EC7BC-E871-0443-BE15-79BB077B7419}" type="presParOf" srcId="{D6701E08-9190-B34B-B96E-389871A967F9}" destId="{2542FBBD-CCB0-734F-8400-C89A554ECEC1}" srcOrd="2" destOrd="0" presId="urn:microsoft.com/office/officeart/2005/8/layout/lProcess2"/>
    <dgm:cxn modelId="{051EA608-E945-A449-B1B5-CEF02F8125DB}" type="presParOf" srcId="{2542FBBD-CCB0-734F-8400-C89A554ECEC1}" destId="{B8415DF0-7C7D-0549-9927-679D2A1C8B94}" srcOrd="0" destOrd="0" presId="urn:microsoft.com/office/officeart/2005/8/layout/lProcess2"/>
    <dgm:cxn modelId="{F9370825-D63D-E448-A67E-BA662B12ABC2}" type="presParOf" srcId="{2542FBBD-CCB0-734F-8400-C89A554ECEC1}" destId="{04B68E3C-E85A-0F4B-9304-BA87CCDCAC46}" srcOrd="1" destOrd="0" presId="urn:microsoft.com/office/officeart/2005/8/layout/lProcess2"/>
    <dgm:cxn modelId="{51EFF113-39A3-914B-98C8-4679B82A5AD8}" type="presParOf" srcId="{2542FBBD-CCB0-734F-8400-C89A554ECEC1}" destId="{C4A89274-8B73-8249-B7BE-2416A80C3A85}" srcOrd="2" destOrd="0" presId="urn:microsoft.com/office/officeart/2005/8/layout/lProcess2"/>
    <dgm:cxn modelId="{4AD1F3AC-9633-8349-8E62-EB254FBB45D6}" type="presParOf" srcId="{C4A89274-8B73-8249-B7BE-2416A80C3A85}" destId="{6447C46B-8C42-424D-B6F4-F2480A559FA9}" srcOrd="0" destOrd="0" presId="urn:microsoft.com/office/officeart/2005/8/layout/lProcess2"/>
    <dgm:cxn modelId="{1E64D3C6-D659-844C-AE3E-E99472E97F7E}" type="presParOf" srcId="{6447C46B-8C42-424D-B6F4-F2480A559FA9}" destId="{03E2DC46-C21E-BD4F-A344-5CC0127DF357}" srcOrd="0" destOrd="0" presId="urn:microsoft.com/office/officeart/2005/8/layout/lProcess2"/>
    <dgm:cxn modelId="{81B7266A-0627-F64A-8B4D-DD5E8AB658EA}" type="presParOf" srcId="{6447C46B-8C42-424D-B6F4-F2480A559FA9}" destId="{EFBD6488-6DFB-1C4B-8355-7BC8FC6D0F06}" srcOrd="1" destOrd="0" presId="urn:microsoft.com/office/officeart/2005/8/layout/lProcess2"/>
    <dgm:cxn modelId="{67E187A3-175C-3149-B85F-3E224EE7C587}" type="presParOf" srcId="{6447C46B-8C42-424D-B6F4-F2480A559FA9}" destId="{72363767-3F99-8040-A689-918E4AF7525E}" srcOrd="2" destOrd="0" presId="urn:microsoft.com/office/officeart/2005/8/layout/lProcess2"/>
    <dgm:cxn modelId="{FFAB57E8-6B67-264F-85CB-D0DA6455828E}" type="presParOf" srcId="{D6701E08-9190-B34B-B96E-389871A967F9}" destId="{91D6E706-593B-F14B-B1FE-8EAEF8FB94E9}" srcOrd="3" destOrd="0" presId="urn:microsoft.com/office/officeart/2005/8/layout/lProcess2"/>
    <dgm:cxn modelId="{88F1867A-EAD9-1249-B74B-D2C23563C783}" type="presParOf" srcId="{D6701E08-9190-B34B-B96E-389871A967F9}" destId="{EE357C72-2E8F-2D44-A4C9-D18C2CED9D7F}" srcOrd="4" destOrd="0" presId="urn:microsoft.com/office/officeart/2005/8/layout/lProcess2"/>
    <dgm:cxn modelId="{D9280641-60A3-7849-B514-825859FB35C6}" type="presParOf" srcId="{EE357C72-2E8F-2D44-A4C9-D18C2CED9D7F}" destId="{FAE8871B-0E9D-6448-8C8F-83D6599FA8BF}" srcOrd="0" destOrd="0" presId="urn:microsoft.com/office/officeart/2005/8/layout/lProcess2"/>
    <dgm:cxn modelId="{25B1A169-72BB-644B-B2D2-0093819B7BF3}" type="presParOf" srcId="{EE357C72-2E8F-2D44-A4C9-D18C2CED9D7F}" destId="{5E3B2166-4B9B-E542-83F0-0033CEBE200E}" srcOrd="1" destOrd="0" presId="urn:microsoft.com/office/officeart/2005/8/layout/lProcess2"/>
    <dgm:cxn modelId="{F3853D93-C6AD-2A4B-8DBD-19549C45B448}" type="presParOf" srcId="{EE357C72-2E8F-2D44-A4C9-D18C2CED9D7F}" destId="{9CBB0F07-2F01-514A-8AF5-56FD34CDB8F1}" srcOrd="2" destOrd="0" presId="urn:microsoft.com/office/officeart/2005/8/layout/lProcess2"/>
    <dgm:cxn modelId="{FF783BA8-7753-4A4A-A0A2-66DCCEB7A382}" type="presParOf" srcId="{9CBB0F07-2F01-514A-8AF5-56FD34CDB8F1}" destId="{D1CB0A27-4F38-234D-9E50-FB2145C061F4}" srcOrd="0" destOrd="0" presId="urn:microsoft.com/office/officeart/2005/8/layout/lProcess2"/>
    <dgm:cxn modelId="{4EFF5EB9-D68D-5B49-B094-CA6D26CA8304}" type="presParOf" srcId="{D1CB0A27-4F38-234D-9E50-FB2145C061F4}" destId="{F5687745-87F0-504E-8701-F45E5CB37F06}" srcOrd="0" destOrd="0" presId="urn:microsoft.com/office/officeart/2005/8/layout/lProcess2"/>
    <dgm:cxn modelId="{C36368FE-FC3F-3942-844D-167941190292}" type="presParOf" srcId="{D1CB0A27-4F38-234D-9E50-FB2145C061F4}" destId="{71D4E5EC-E040-B444-B9CC-382DA6762D8E}" srcOrd="1" destOrd="0" presId="urn:microsoft.com/office/officeart/2005/8/layout/lProcess2"/>
    <dgm:cxn modelId="{ACD557DE-EE62-394F-A55B-85BDAB603879}" type="presParOf" srcId="{D1CB0A27-4F38-234D-9E50-FB2145C061F4}" destId="{E71E4501-18F3-8E4F-AD32-AA842572BA32}" srcOrd="2"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FB7143-A7B9-0940-96AE-8468CBDC5A84}" type="doc">
      <dgm:prSet loTypeId="urn:microsoft.com/office/officeart/2005/8/layout/pyramid2" loCatId="pyramid" qsTypeId="urn:microsoft.com/office/officeart/2005/8/quickstyle/simple4" qsCatId="simple" csTypeId="urn:microsoft.com/office/officeart/2005/8/colors/accent1_2" csCatId="accent1" phldr="1"/>
      <dgm:spPr/>
    </dgm:pt>
    <dgm:pt modelId="{AEAC227B-DCAC-6542-8E0E-F365C9489D77}">
      <dgm:prSet phldrT="[Text]" custT="1"/>
      <dgm:spPr/>
      <dgm:t>
        <a:bodyPr/>
        <a:lstStyle/>
        <a:p>
          <a:r>
            <a:rPr lang="en-US" sz="1500" b="1" dirty="0" smtClean="0"/>
            <a:t>EAP Over LAN (EAPOL) Key Confirmation Key (EAPOL-KCK)</a:t>
          </a:r>
          <a:endParaRPr lang="en-US" sz="1500" dirty="0"/>
        </a:p>
      </dgm:t>
    </dgm:pt>
    <dgm:pt modelId="{C78E6BDA-9298-8A4F-A72D-8235A3776671}" type="parTrans" cxnId="{B9633B7A-D218-5F4A-9CF5-0825262861DD}">
      <dgm:prSet/>
      <dgm:spPr/>
      <dgm:t>
        <a:bodyPr/>
        <a:lstStyle/>
        <a:p>
          <a:endParaRPr lang="en-US"/>
        </a:p>
      </dgm:t>
    </dgm:pt>
    <dgm:pt modelId="{75B3E5DF-0264-5D4B-BBBF-AD374E8C7534}" type="sibTrans" cxnId="{B9633B7A-D218-5F4A-9CF5-0825262861DD}">
      <dgm:prSet/>
      <dgm:spPr/>
      <dgm:t>
        <a:bodyPr/>
        <a:lstStyle/>
        <a:p>
          <a:endParaRPr lang="en-US"/>
        </a:p>
      </dgm:t>
    </dgm:pt>
    <dgm:pt modelId="{4FEB1CFB-34D1-B249-BC9B-C93F0D9537D4}">
      <dgm:prSet custT="1"/>
      <dgm:spPr/>
      <dgm:t>
        <a:bodyPr/>
        <a:lstStyle/>
        <a:p>
          <a:r>
            <a:rPr lang="en-US" sz="1500" dirty="0" smtClean="0"/>
            <a:t>Supports the integrity and data origin authenticity of STA-to-AP control frames during operational setup of an RSN</a:t>
          </a:r>
        </a:p>
      </dgm:t>
    </dgm:pt>
    <dgm:pt modelId="{47AE2CAA-1D87-5143-BF85-CA59BC171251}" type="parTrans" cxnId="{B10AA062-7432-544E-BB1B-75F8D7BDDE52}">
      <dgm:prSet/>
      <dgm:spPr/>
      <dgm:t>
        <a:bodyPr/>
        <a:lstStyle/>
        <a:p>
          <a:endParaRPr lang="en-US"/>
        </a:p>
      </dgm:t>
    </dgm:pt>
    <dgm:pt modelId="{4D04D8E8-B712-8945-A037-61EC2016BABF}" type="sibTrans" cxnId="{B10AA062-7432-544E-BB1B-75F8D7BDDE52}">
      <dgm:prSet/>
      <dgm:spPr/>
      <dgm:t>
        <a:bodyPr/>
        <a:lstStyle/>
        <a:p>
          <a:endParaRPr lang="en-US"/>
        </a:p>
      </dgm:t>
    </dgm:pt>
    <dgm:pt modelId="{3EC235DA-A161-6749-8D85-24AEB55C13FE}">
      <dgm:prSet custT="1"/>
      <dgm:spPr/>
      <dgm:t>
        <a:bodyPr/>
        <a:lstStyle/>
        <a:p>
          <a:r>
            <a:rPr lang="en-US" sz="1500" dirty="0" smtClean="0"/>
            <a:t>It also performs an access control function: proof-of-possession of the PMK</a:t>
          </a:r>
        </a:p>
      </dgm:t>
    </dgm:pt>
    <dgm:pt modelId="{A6DB4628-DC7A-244D-B006-22308D774126}" type="parTrans" cxnId="{BB8207B1-0768-9643-AE40-6BE22E1D03F2}">
      <dgm:prSet/>
      <dgm:spPr/>
      <dgm:t>
        <a:bodyPr/>
        <a:lstStyle/>
        <a:p>
          <a:endParaRPr lang="en-US"/>
        </a:p>
      </dgm:t>
    </dgm:pt>
    <dgm:pt modelId="{2D2527B5-B120-F244-B944-E616FB358883}" type="sibTrans" cxnId="{BB8207B1-0768-9643-AE40-6BE22E1D03F2}">
      <dgm:prSet/>
      <dgm:spPr/>
      <dgm:t>
        <a:bodyPr/>
        <a:lstStyle/>
        <a:p>
          <a:endParaRPr lang="en-US"/>
        </a:p>
      </dgm:t>
    </dgm:pt>
    <dgm:pt modelId="{A1D23813-49FE-C44A-9DA0-6067389A4E4B}">
      <dgm:prSet custT="1"/>
      <dgm:spPr/>
      <dgm:t>
        <a:bodyPr/>
        <a:lstStyle/>
        <a:p>
          <a:r>
            <a:rPr lang="en-US" sz="1500" dirty="0" smtClean="0"/>
            <a:t>An entity that possesses the PMK is authorized to use the link</a:t>
          </a:r>
        </a:p>
      </dgm:t>
    </dgm:pt>
    <dgm:pt modelId="{5BC9BAD5-9414-AC45-B987-D82656D50E65}" type="parTrans" cxnId="{53B16198-9A6F-174F-9106-547DAA5539B8}">
      <dgm:prSet/>
      <dgm:spPr/>
      <dgm:t>
        <a:bodyPr/>
        <a:lstStyle/>
        <a:p>
          <a:endParaRPr lang="en-US"/>
        </a:p>
      </dgm:t>
    </dgm:pt>
    <dgm:pt modelId="{D0949CCC-A97F-7C42-BABF-FB63DF16C3A7}" type="sibTrans" cxnId="{53B16198-9A6F-174F-9106-547DAA5539B8}">
      <dgm:prSet/>
      <dgm:spPr/>
      <dgm:t>
        <a:bodyPr/>
        <a:lstStyle/>
        <a:p>
          <a:endParaRPr lang="en-US"/>
        </a:p>
      </dgm:t>
    </dgm:pt>
    <dgm:pt modelId="{ECA0CFE6-E96D-DC4D-8F07-F0F82581F1F8}">
      <dgm:prSet custT="1"/>
      <dgm:spPr/>
      <dgm:t>
        <a:bodyPr/>
        <a:lstStyle/>
        <a:p>
          <a:r>
            <a:rPr lang="en-US" sz="1500" b="1" dirty="0" smtClean="0"/>
            <a:t>EAPOL </a:t>
          </a:r>
          <a:r>
            <a:rPr lang="en-US" sz="1500" b="1" dirty="0" smtClean="0"/>
            <a:t>Key Encryption Key (EAPOL-KEK)</a:t>
          </a:r>
        </a:p>
      </dgm:t>
    </dgm:pt>
    <dgm:pt modelId="{22ED1274-3093-4C46-B352-1258E98ED731}" type="parTrans" cxnId="{D4272E3A-3F0C-AB45-8FDD-9826A1513FFE}">
      <dgm:prSet/>
      <dgm:spPr/>
      <dgm:t>
        <a:bodyPr/>
        <a:lstStyle/>
        <a:p>
          <a:endParaRPr lang="en-US"/>
        </a:p>
      </dgm:t>
    </dgm:pt>
    <dgm:pt modelId="{F74846FF-D794-CE42-92B0-BC22A98CD70F}" type="sibTrans" cxnId="{D4272E3A-3F0C-AB45-8FDD-9826A1513FFE}">
      <dgm:prSet/>
      <dgm:spPr/>
      <dgm:t>
        <a:bodyPr/>
        <a:lstStyle/>
        <a:p>
          <a:endParaRPr lang="en-US"/>
        </a:p>
      </dgm:t>
    </dgm:pt>
    <dgm:pt modelId="{5075ED97-0F3E-794D-AB1E-EADBEA25C1FE}">
      <dgm:prSet custT="1"/>
      <dgm:spPr/>
      <dgm:t>
        <a:bodyPr/>
        <a:lstStyle/>
        <a:p>
          <a:r>
            <a:rPr lang="en-US" sz="1500" dirty="0" smtClean="0"/>
            <a:t>Protects the confidentiality of keys and other data during some RSN association procedures</a:t>
          </a:r>
        </a:p>
      </dgm:t>
    </dgm:pt>
    <dgm:pt modelId="{994F053E-F832-FD4B-A8A0-B3711FA5293F}" type="parTrans" cxnId="{F9100F51-EF4D-C142-8DEA-E1799E6EF453}">
      <dgm:prSet/>
      <dgm:spPr/>
      <dgm:t>
        <a:bodyPr/>
        <a:lstStyle/>
        <a:p>
          <a:endParaRPr lang="en-US"/>
        </a:p>
      </dgm:t>
    </dgm:pt>
    <dgm:pt modelId="{7354AB26-E879-714B-B67B-51F825D6C45D}" type="sibTrans" cxnId="{F9100F51-EF4D-C142-8DEA-E1799E6EF453}">
      <dgm:prSet/>
      <dgm:spPr/>
      <dgm:t>
        <a:bodyPr/>
        <a:lstStyle/>
        <a:p>
          <a:endParaRPr lang="en-US"/>
        </a:p>
      </dgm:t>
    </dgm:pt>
    <dgm:pt modelId="{882F1BC5-F1FC-B140-83C3-D9F2CF7B12EB}">
      <dgm:prSet custT="1"/>
      <dgm:spPr/>
      <dgm:t>
        <a:bodyPr/>
        <a:lstStyle/>
        <a:p>
          <a:r>
            <a:rPr lang="en-US" sz="1500" b="1" dirty="0" smtClean="0"/>
            <a:t>Temporal </a:t>
          </a:r>
          <a:r>
            <a:rPr lang="en-US" sz="1500" b="1" dirty="0" smtClean="0"/>
            <a:t>Key (TK)</a:t>
          </a:r>
        </a:p>
      </dgm:t>
    </dgm:pt>
    <dgm:pt modelId="{1FEB5EDF-FBED-6F46-B521-93A0A91C9E2A}" type="parTrans" cxnId="{C2990E58-A285-CE4D-817E-D7AD90FE170B}">
      <dgm:prSet/>
      <dgm:spPr/>
      <dgm:t>
        <a:bodyPr/>
        <a:lstStyle/>
        <a:p>
          <a:endParaRPr lang="en-US"/>
        </a:p>
      </dgm:t>
    </dgm:pt>
    <dgm:pt modelId="{12B799E9-EB01-8A4E-AA94-A6A93993FEA5}" type="sibTrans" cxnId="{C2990E58-A285-CE4D-817E-D7AD90FE170B}">
      <dgm:prSet/>
      <dgm:spPr/>
      <dgm:t>
        <a:bodyPr/>
        <a:lstStyle/>
        <a:p>
          <a:endParaRPr lang="en-US"/>
        </a:p>
      </dgm:t>
    </dgm:pt>
    <dgm:pt modelId="{E12D2968-D255-D946-BB99-1EABD2F2CE77}">
      <dgm:prSet custT="1"/>
      <dgm:spPr/>
      <dgm:t>
        <a:bodyPr/>
        <a:lstStyle/>
        <a:p>
          <a:r>
            <a:rPr lang="en-US" sz="1500" dirty="0" smtClean="0"/>
            <a:t>Provides the actual protection for user traffic</a:t>
          </a:r>
        </a:p>
      </dgm:t>
    </dgm:pt>
    <dgm:pt modelId="{4C705B9E-CADB-5B45-A5B2-ACB1E3FB0376}" type="parTrans" cxnId="{4DB9AE6E-DBEA-EB43-B973-2693E22AE28E}">
      <dgm:prSet/>
      <dgm:spPr/>
      <dgm:t>
        <a:bodyPr/>
        <a:lstStyle/>
        <a:p>
          <a:endParaRPr lang="en-US"/>
        </a:p>
      </dgm:t>
    </dgm:pt>
    <dgm:pt modelId="{1861FDEB-F40D-1B48-82A2-8ECCE90418F9}" type="sibTrans" cxnId="{4DB9AE6E-DBEA-EB43-B973-2693E22AE28E}">
      <dgm:prSet/>
      <dgm:spPr/>
      <dgm:t>
        <a:bodyPr/>
        <a:lstStyle/>
        <a:p>
          <a:endParaRPr lang="en-US"/>
        </a:p>
      </dgm:t>
    </dgm:pt>
    <dgm:pt modelId="{02ACCFE9-79A6-B549-A957-74F77C137919}" type="pres">
      <dgm:prSet presAssocID="{3EFB7143-A7B9-0940-96AE-8468CBDC5A84}" presName="compositeShape" presStyleCnt="0">
        <dgm:presLayoutVars>
          <dgm:dir/>
          <dgm:resizeHandles/>
        </dgm:presLayoutVars>
      </dgm:prSet>
      <dgm:spPr/>
    </dgm:pt>
    <dgm:pt modelId="{B3D9FBD9-6E4D-8245-9BA6-6BBC54003EDB}" type="pres">
      <dgm:prSet presAssocID="{3EFB7143-A7B9-0940-96AE-8468CBDC5A84}" presName="pyramid" presStyleLbl="node1" presStyleIdx="0" presStyleCnt="1"/>
      <dgm:spPr/>
    </dgm:pt>
    <dgm:pt modelId="{856E825C-201D-D64B-BB35-9F12D7CE7DC6}" type="pres">
      <dgm:prSet presAssocID="{3EFB7143-A7B9-0940-96AE-8468CBDC5A84}" presName="theList" presStyleCnt="0"/>
      <dgm:spPr/>
    </dgm:pt>
    <dgm:pt modelId="{2F5B5F4A-BF40-8643-8CA0-D6D845181C61}" type="pres">
      <dgm:prSet presAssocID="{AEAC227B-DCAC-6542-8E0E-F365C9489D77}" presName="aNode" presStyleLbl="fgAcc1" presStyleIdx="0" presStyleCnt="3" custScaleX="146840" custScaleY="168197" custLinFactY="67115" custLinFactNeighborX="1614" custLinFactNeighborY="100000">
        <dgm:presLayoutVars>
          <dgm:bulletEnabled val="1"/>
        </dgm:presLayoutVars>
      </dgm:prSet>
      <dgm:spPr/>
      <dgm:t>
        <a:bodyPr/>
        <a:lstStyle/>
        <a:p>
          <a:endParaRPr lang="en-US"/>
        </a:p>
      </dgm:t>
    </dgm:pt>
    <dgm:pt modelId="{34D344CF-9A2F-8A42-B127-A7C1BB9E42E0}" type="pres">
      <dgm:prSet presAssocID="{AEAC227B-DCAC-6542-8E0E-F365C9489D77}" presName="aSpace" presStyleCnt="0"/>
      <dgm:spPr/>
    </dgm:pt>
    <dgm:pt modelId="{565D9650-2929-FC4A-8BEF-802A77FE8785}" type="pres">
      <dgm:prSet presAssocID="{ECA0CFE6-E96D-DC4D-8F07-F0F82581F1F8}" presName="aNode" presStyleLbl="fgAcc1" presStyleIdx="1" presStyleCnt="3" custScaleX="124828" custLinFactY="55530" custLinFactNeighborX="21532" custLinFactNeighborY="100000">
        <dgm:presLayoutVars>
          <dgm:bulletEnabled val="1"/>
        </dgm:presLayoutVars>
      </dgm:prSet>
      <dgm:spPr/>
      <dgm:t>
        <a:bodyPr/>
        <a:lstStyle/>
        <a:p>
          <a:endParaRPr lang="en-US"/>
        </a:p>
      </dgm:t>
    </dgm:pt>
    <dgm:pt modelId="{9BFC922D-B335-FD4B-9D50-3C38C00515BE}" type="pres">
      <dgm:prSet presAssocID="{ECA0CFE6-E96D-DC4D-8F07-F0F82581F1F8}" presName="aSpace" presStyleCnt="0"/>
      <dgm:spPr/>
    </dgm:pt>
    <dgm:pt modelId="{DE2ED70D-5967-3841-AD73-516C3D773BB2}" type="pres">
      <dgm:prSet presAssocID="{882F1BC5-F1FC-B140-83C3-D9F2CF7B12EB}" presName="aNode" presStyleLbl="fgAcc1" presStyleIdx="2" presStyleCnt="3" custLinFactY="46205" custLinFactNeighborX="44282" custLinFactNeighborY="100000">
        <dgm:presLayoutVars>
          <dgm:bulletEnabled val="1"/>
        </dgm:presLayoutVars>
      </dgm:prSet>
      <dgm:spPr/>
      <dgm:t>
        <a:bodyPr/>
        <a:lstStyle/>
        <a:p>
          <a:endParaRPr lang="en-US"/>
        </a:p>
      </dgm:t>
    </dgm:pt>
    <dgm:pt modelId="{526D5C6F-8DF8-3648-8A93-B5690A130E32}" type="pres">
      <dgm:prSet presAssocID="{882F1BC5-F1FC-B140-83C3-D9F2CF7B12EB}" presName="aSpace" presStyleCnt="0"/>
      <dgm:spPr/>
    </dgm:pt>
  </dgm:ptLst>
  <dgm:cxnLst>
    <dgm:cxn modelId="{B9633B7A-D218-5F4A-9CF5-0825262861DD}" srcId="{3EFB7143-A7B9-0940-96AE-8468CBDC5A84}" destId="{AEAC227B-DCAC-6542-8E0E-F365C9489D77}" srcOrd="0" destOrd="0" parTransId="{C78E6BDA-9298-8A4F-A72D-8235A3776671}" sibTransId="{75B3E5DF-0264-5D4B-BBBF-AD374E8C7534}"/>
    <dgm:cxn modelId="{FA62DFA7-1F54-F543-B288-2D20F3654556}" type="presOf" srcId="{E12D2968-D255-D946-BB99-1EABD2F2CE77}" destId="{DE2ED70D-5967-3841-AD73-516C3D773BB2}" srcOrd="0" destOrd="1" presId="urn:microsoft.com/office/officeart/2005/8/layout/pyramid2"/>
    <dgm:cxn modelId="{BB8207B1-0768-9643-AE40-6BE22E1D03F2}" srcId="{AEAC227B-DCAC-6542-8E0E-F365C9489D77}" destId="{3EC235DA-A161-6749-8D85-24AEB55C13FE}" srcOrd="1" destOrd="0" parTransId="{A6DB4628-DC7A-244D-B006-22308D774126}" sibTransId="{2D2527B5-B120-F244-B944-E616FB358883}"/>
    <dgm:cxn modelId="{CF25AA96-8642-DD44-A36E-4F9500409EA2}" type="presOf" srcId="{4FEB1CFB-34D1-B249-BC9B-C93F0D9537D4}" destId="{2F5B5F4A-BF40-8643-8CA0-D6D845181C61}" srcOrd="0" destOrd="1" presId="urn:microsoft.com/office/officeart/2005/8/layout/pyramid2"/>
    <dgm:cxn modelId="{F65E2339-6DFE-6F48-B2DE-FF33FB06241B}" type="presOf" srcId="{ECA0CFE6-E96D-DC4D-8F07-F0F82581F1F8}" destId="{565D9650-2929-FC4A-8BEF-802A77FE8785}" srcOrd="0" destOrd="0" presId="urn:microsoft.com/office/officeart/2005/8/layout/pyramid2"/>
    <dgm:cxn modelId="{4DB9AE6E-DBEA-EB43-B973-2693E22AE28E}" srcId="{882F1BC5-F1FC-B140-83C3-D9F2CF7B12EB}" destId="{E12D2968-D255-D946-BB99-1EABD2F2CE77}" srcOrd="0" destOrd="0" parTransId="{4C705B9E-CADB-5B45-A5B2-ACB1E3FB0376}" sibTransId="{1861FDEB-F40D-1B48-82A2-8ECCE90418F9}"/>
    <dgm:cxn modelId="{C2990E58-A285-CE4D-817E-D7AD90FE170B}" srcId="{3EFB7143-A7B9-0940-96AE-8468CBDC5A84}" destId="{882F1BC5-F1FC-B140-83C3-D9F2CF7B12EB}" srcOrd="2" destOrd="0" parTransId="{1FEB5EDF-FBED-6F46-B521-93A0A91C9E2A}" sibTransId="{12B799E9-EB01-8A4E-AA94-A6A93993FEA5}"/>
    <dgm:cxn modelId="{53B16198-9A6F-174F-9106-547DAA5539B8}" srcId="{AEAC227B-DCAC-6542-8E0E-F365C9489D77}" destId="{A1D23813-49FE-C44A-9DA0-6067389A4E4B}" srcOrd="2" destOrd="0" parTransId="{5BC9BAD5-9414-AC45-B987-D82656D50E65}" sibTransId="{D0949CCC-A97F-7C42-BABF-FB63DF16C3A7}"/>
    <dgm:cxn modelId="{D4272E3A-3F0C-AB45-8FDD-9826A1513FFE}" srcId="{3EFB7143-A7B9-0940-96AE-8468CBDC5A84}" destId="{ECA0CFE6-E96D-DC4D-8F07-F0F82581F1F8}" srcOrd="1" destOrd="0" parTransId="{22ED1274-3093-4C46-B352-1258E98ED731}" sibTransId="{F74846FF-D794-CE42-92B0-BC22A98CD70F}"/>
    <dgm:cxn modelId="{D2C9C4BA-1A78-864C-928C-F7A6EB506C2C}" type="presOf" srcId="{3EC235DA-A161-6749-8D85-24AEB55C13FE}" destId="{2F5B5F4A-BF40-8643-8CA0-D6D845181C61}" srcOrd="0" destOrd="2" presId="urn:microsoft.com/office/officeart/2005/8/layout/pyramid2"/>
    <dgm:cxn modelId="{34C2E48E-2379-4448-9299-29320EF93103}" type="presOf" srcId="{882F1BC5-F1FC-B140-83C3-D9F2CF7B12EB}" destId="{DE2ED70D-5967-3841-AD73-516C3D773BB2}" srcOrd="0" destOrd="0" presId="urn:microsoft.com/office/officeart/2005/8/layout/pyramid2"/>
    <dgm:cxn modelId="{6612CA95-9047-2746-8E73-C8915A0BBBEE}" type="presOf" srcId="{A1D23813-49FE-C44A-9DA0-6067389A4E4B}" destId="{2F5B5F4A-BF40-8643-8CA0-D6D845181C61}" srcOrd="0" destOrd="3" presId="urn:microsoft.com/office/officeart/2005/8/layout/pyramid2"/>
    <dgm:cxn modelId="{C26E44CF-8AB0-BC42-8108-DB657FA0E91C}" type="presOf" srcId="{AEAC227B-DCAC-6542-8E0E-F365C9489D77}" destId="{2F5B5F4A-BF40-8643-8CA0-D6D845181C61}" srcOrd="0" destOrd="0" presId="urn:microsoft.com/office/officeart/2005/8/layout/pyramid2"/>
    <dgm:cxn modelId="{978D2B13-9718-FD46-BD23-26666C6A541D}" type="presOf" srcId="{3EFB7143-A7B9-0940-96AE-8468CBDC5A84}" destId="{02ACCFE9-79A6-B549-A957-74F77C137919}" srcOrd="0" destOrd="0" presId="urn:microsoft.com/office/officeart/2005/8/layout/pyramid2"/>
    <dgm:cxn modelId="{F9100F51-EF4D-C142-8DEA-E1799E6EF453}" srcId="{ECA0CFE6-E96D-DC4D-8F07-F0F82581F1F8}" destId="{5075ED97-0F3E-794D-AB1E-EADBEA25C1FE}" srcOrd="0" destOrd="0" parTransId="{994F053E-F832-FD4B-A8A0-B3711FA5293F}" sibTransId="{7354AB26-E879-714B-B67B-51F825D6C45D}"/>
    <dgm:cxn modelId="{B10AA062-7432-544E-BB1B-75F8D7BDDE52}" srcId="{AEAC227B-DCAC-6542-8E0E-F365C9489D77}" destId="{4FEB1CFB-34D1-B249-BC9B-C93F0D9537D4}" srcOrd="0" destOrd="0" parTransId="{47AE2CAA-1D87-5143-BF85-CA59BC171251}" sibTransId="{4D04D8E8-B712-8945-A037-61EC2016BABF}"/>
    <dgm:cxn modelId="{D5E25DC8-659B-2F47-816A-6EC73A258E86}" type="presOf" srcId="{5075ED97-0F3E-794D-AB1E-EADBEA25C1FE}" destId="{565D9650-2929-FC4A-8BEF-802A77FE8785}" srcOrd="0" destOrd="1" presId="urn:microsoft.com/office/officeart/2005/8/layout/pyramid2"/>
    <dgm:cxn modelId="{0E21982E-96BD-4542-B71F-58F89820081F}" type="presParOf" srcId="{02ACCFE9-79A6-B549-A957-74F77C137919}" destId="{B3D9FBD9-6E4D-8245-9BA6-6BBC54003EDB}" srcOrd="0" destOrd="0" presId="urn:microsoft.com/office/officeart/2005/8/layout/pyramid2"/>
    <dgm:cxn modelId="{F49AD2E5-6841-6B4D-B81C-18F4FFDA1F26}" type="presParOf" srcId="{02ACCFE9-79A6-B549-A957-74F77C137919}" destId="{856E825C-201D-D64B-BB35-9F12D7CE7DC6}" srcOrd="1" destOrd="0" presId="urn:microsoft.com/office/officeart/2005/8/layout/pyramid2"/>
    <dgm:cxn modelId="{BAFBDDF6-AFB7-C342-8DA8-7CE17793D997}" type="presParOf" srcId="{856E825C-201D-D64B-BB35-9F12D7CE7DC6}" destId="{2F5B5F4A-BF40-8643-8CA0-D6D845181C61}" srcOrd="0" destOrd="0" presId="urn:microsoft.com/office/officeart/2005/8/layout/pyramid2"/>
    <dgm:cxn modelId="{B8D8AF9B-718A-BD4C-92C3-B2315F16E04E}" type="presParOf" srcId="{856E825C-201D-D64B-BB35-9F12D7CE7DC6}" destId="{34D344CF-9A2F-8A42-B127-A7C1BB9E42E0}" srcOrd="1" destOrd="0" presId="urn:microsoft.com/office/officeart/2005/8/layout/pyramid2"/>
    <dgm:cxn modelId="{60D96758-1519-614B-B9AB-A9DDAED074F7}" type="presParOf" srcId="{856E825C-201D-D64B-BB35-9F12D7CE7DC6}" destId="{565D9650-2929-FC4A-8BEF-802A77FE8785}" srcOrd="2" destOrd="0" presId="urn:microsoft.com/office/officeart/2005/8/layout/pyramid2"/>
    <dgm:cxn modelId="{58B95400-AC52-0244-A717-2B72ADFE188C}" type="presParOf" srcId="{856E825C-201D-D64B-BB35-9F12D7CE7DC6}" destId="{9BFC922D-B335-FD4B-9D50-3C38C00515BE}" srcOrd="3" destOrd="0" presId="urn:microsoft.com/office/officeart/2005/8/layout/pyramid2"/>
    <dgm:cxn modelId="{24D746BB-E6F8-9441-923F-4FB36258B8F9}" type="presParOf" srcId="{856E825C-201D-D64B-BB35-9F12D7CE7DC6}" destId="{DE2ED70D-5967-3841-AD73-516C3D773BB2}" srcOrd="4" destOrd="0" presId="urn:microsoft.com/office/officeart/2005/8/layout/pyramid2"/>
    <dgm:cxn modelId="{89FD7324-86FA-6644-9D2E-29BA1C8F8733}" type="presParOf" srcId="{856E825C-201D-D64B-BB35-9F12D7CE7DC6}" destId="{526D5C6F-8DF8-3648-8A93-B5690A130E32}" srcOrd="5" destOrd="0" presId="urn:microsoft.com/office/officeart/2005/8/layout/pyramid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67C5AC0-6917-C543-B624-D9CB0ED51128}">
      <dsp:nvSpPr>
        <dsp:cNvPr id="0" name=""/>
        <dsp:cNvSpPr/>
      </dsp:nvSpPr>
      <dsp:spPr>
        <a:xfrm>
          <a:off x="2112" y="0"/>
          <a:ext cx="2073082" cy="4978400"/>
        </a:xfrm>
        <a:prstGeom prst="roundRect">
          <a:avLst>
            <a:gd name="adj" fmla="val 10000"/>
          </a:avLst>
        </a:prstGeom>
        <a:solidFill>
          <a:schemeClr val="accent1">
            <a:tint val="40000"/>
            <a:hueOff val="0"/>
            <a:satOff val="0"/>
            <a:lumOff val="0"/>
            <a:alphaOff val="0"/>
          </a:schemeClr>
        </a:solidFill>
        <a:ln w="19050">
          <a:solidFill>
            <a:schemeClr val="tx2">
              <a:lumMod val="60000"/>
              <a:lumOff val="40000"/>
            </a:schemeClr>
          </a:solid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effectLst/>
            </a:rPr>
            <a:t>Channel</a:t>
          </a:r>
          <a:endParaRPr lang="en-US" sz="2400" b="1" kern="1200" dirty="0">
            <a:effectLst/>
          </a:endParaRPr>
        </a:p>
      </dsp:txBody>
      <dsp:txXfrm>
        <a:off x="2112" y="0"/>
        <a:ext cx="2073082" cy="1493520"/>
      </dsp:txXfrm>
    </dsp:sp>
    <dsp:sp modelId="{67929803-14DF-1544-8D2B-323DE6F32F3A}">
      <dsp:nvSpPr>
        <dsp:cNvPr id="0" name=""/>
        <dsp:cNvSpPr/>
      </dsp:nvSpPr>
      <dsp:spPr>
        <a:xfrm>
          <a:off x="171408" y="1494421"/>
          <a:ext cx="1734490" cy="173553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Wireless networking typically involves broadcast communications, which is far more susceptible to eavesdropping and jamming than wired networks</a:t>
          </a:r>
        </a:p>
      </dsp:txBody>
      <dsp:txXfrm>
        <a:off x="171408" y="1494421"/>
        <a:ext cx="1734490" cy="1735532"/>
      </dsp:txXfrm>
    </dsp:sp>
    <dsp:sp modelId="{2AC36D6D-3FE5-6D44-BDB2-E7B3AF562E88}">
      <dsp:nvSpPr>
        <dsp:cNvPr id="0" name=""/>
        <dsp:cNvSpPr/>
      </dsp:nvSpPr>
      <dsp:spPr>
        <a:xfrm>
          <a:off x="209420" y="3429770"/>
          <a:ext cx="1658466" cy="12988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Wireless networks are also more vulnerable to active attacks that exploit vulnerabilities in communications protocols</a:t>
          </a:r>
        </a:p>
      </dsp:txBody>
      <dsp:txXfrm>
        <a:off x="209420" y="3429770"/>
        <a:ext cx="1658466" cy="1298808"/>
      </dsp:txXfrm>
    </dsp:sp>
    <dsp:sp modelId="{9B5A35BD-4791-FB4F-B56D-AD2780711BE1}">
      <dsp:nvSpPr>
        <dsp:cNvPr id="0" name=""/>
        <dsp:cNvSpPr/>
      </dsp:nvSpPr>
      <dsp:spPr>
        <a:xfrm>
          <a:off x="2230676" y="0"/>
          <a:ext cx="2073082" cy="4978400"/>
        </a:xfrm>
        <a:prstGeom prst="roundRect">
          <a:avLst>
            <a:gd name="adj" fmla="val 10000"/>
          </a:avLst>
        </a:prstGeom>
        <a:solidFill>
          <a:schemeClr val="accent1">
            <a:tint val="40000"/>
            <a:hueOff val="0"/>
            <a:satOff val="0"/>
            <a:lumOff val="0"/>
            <a:alphaOff val="0"/>
          </a:schemeClr>
        </a:solidFill>
        <a:ln w="19050">
          <a:solidFill>
            <a:schemeClr val="tx2">
              <a:lumMod val="60000"/>
              <a:lumOff val="40000"/>
            </a:schemeClr>
          </a:solid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effectLst/>
            </a:rPr>
            <a:t>Mobility</a:t>
          </a:r>
        </a:p>
      </dsp:txBody>
      <dsp:txXfrm>
        <a:off x="2230676" y="0"/>
        <a:ext cx="2073082" cy="1493520"/>
      </dsp:txXfrm>
    </dsp:sp>
    <dsp:sp modelId="{DC2651F7-2330-7942-BE36-688BFEEBAAE3}">
      <dsp:nvSpPr>
        <dsp:cNvPr id="0" name=""/>
        <dsp:cNvSpPr/>
      </dsp:nvSpPr>
      <dsp:spPr>
        <a:xfrm>
          <a:off x="2437984" y="1494978"/>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Wireless devices are far more portable and mobile than wired devices </a:t>
          </a:r>
        </a:p>
      </dsp:txBody>
      <dsp:txXfrm>
        <a:off x="2437984" y="1494978"/>
        <a:ext cx="1658466" cy="1501055"/>
      </dsp:txXfrm>
    </dsp:sp>
    <dsp:sp modelId="{628DA986-683D-C44A-8E27-1838073A0383}">
      <dsp:nvSpPr>
        <dsp:cNvPr id="0" name=""/>
        <dsp:cNvSpPr/>
      </dsp:nvSpPr>
      <dsp:spPr>
        <a:xfrm>
          <a:off x="2437984" y="3226965"/>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This mobility results in a number of risks</a:t>
          </a:r>
        </a:p>
      </dsp:txBody>
      <dsp:txXfrm>
        <a:off x="2437984" y="3226965"/>
        <a:ext cx="1658466" cy="1501055"/>
      </dsp:txXfrm>
    </dsp:sp>
    <dsp:sp modelId="{E7DFC90C-6F3C-9C48-A13E-218F85B3DF76}">
      <dsp:nvSpPr>
        <dsp:cNvPr id="0" name=""/>
        <dsp:cNvSpPr/>
      </dsp:nvSpPr>
      <dsp:spPr>
        <a:xfrm>
          <a:off x="4459240" y="0"/>
          <a:ext cx="2073082" cy="4978400"/>
        </a:xfrm>
        <a:prstGeom prst="roundRect">
          <a:avLst>
            <a:gd name="adj" fmla="val 10000"/>
          </a:avLst>
        </a:prstGeom>
        <a:solidFill>
          <a:schemeClr val="accent1">
            <a:tint val="40000"/>
            <a:hueOff val="0"/>
            <a:satOff val="0"/>
            <a:lumOff val="0"/>
            <a:alphaOff val="0"/>
          </a:schemeClr>
        </a:solidFill>
        <a:ln w="19050">
          <a:solidFill>
            <a:schemeClr val="tx2">
              <a:lumMod val="60000"/>
              <a:lumOff val="40000"/>
            </a:schemeClr>
          </a:solid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effectLst/>
            </a:rPr>
            <a:t>Resources</a:t>
          </a:r>
        </a:p>
      </dsp:txBody>
      <dsp:txXfrm>
        <a:off x="4459240" y="0"/>
        <a:ext cx="2073082" cy="1493520"/>
      </dsp:txXfrm>
    </dsp:sp>
    <dsp:sp modelId="{89E78FAE-E7FC-6F45-9FD5-13656147126F}">
      <dsp:nvSpPr>
        <dsp:cNvPr id="0" name=""/>
        <dsp:cNvSpPr/>
      </dsp:nvSpPr>
      <dsp:spPr>
        <a:xfrm>
          <a:off x="4666548" y="1493520"/>
          <a:ext cx="1658466" cy="323596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Some wireless devices, such as smartphones and tablets, have sophisticated operating systems but limited memory and processing resources with which to counter threats, including denial of service and malware</a:t>
          </a:r>
        </a:p>
      </dsp:txBody>
      <dsp:txXfrm>
        <a:off x="4666548" y="1493520"/>
        <a:ext cx="1658466" cy="3235960"/>
      </dsp:txXfrm>
    </dsp:sp>
    <dsp:sp modelId="{4AEBEE3B-9523-B144-A854-03C26A736C56}">
      <dsp:nvSpPr>
        <dsp:cNvPr id="0" name=""/>
        <dsp:cNvSpPr/>
      </dsp:nvSpPr>
      <dsp:spPr>
        <a:xfrm>
          <a:off x="6687804" y="0"/>
          <a:ext cx="2073082" cy="4978400"/>
        </a:xfrm>
        <a:prstGeom prst="roundRect">
          <a:avLst>
            <a:gd name="adj" fmla="val 10000"/>
          </a:avLst>
        </a:prstGeom>
        <a:solidFill>
          <a:schemeClr val="accent1">
            <a:tint val="40000"/>
            <a:hueOff val="0"/>
            <a:satOff val="0"/>
            <a:lumOff val="0"/>
            <a:alphaOff val="0"/>
          </a:schemeClr>
        </a:solidFill>
        <a:ln w="19050">
          <a:solidFill>
            <a:schemeClr val="tx2">
              <a:lumMod val="60000"/>
              <a:lumOff val="40000"/>
            </a:schemeClr>
          </a:solid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effectLst/>
            </a:rPr>
            <a:t>Accessibility</a:t>
          </a:r>
          <a:r>
            <a:rPr lang="en-US" sz="1600" b="1" kern="1200" dirty="0" smtClean="0">
              <a:effectLst/>
            </a:rPr>
            <a:t> </a:t>
          </a:r>
        </a:p>
      </dsp:txBody>
      <dsp:txXfrm>
        <a:off x="6687804" y="0"/>
        <a:ext cx="2073082" cy="1493520"/>
      </dsp:txXfrm>
    </dsp:sp>
    <dsp:sp modelId="{DC570445-1816-FD46-B8CF-3D4044D757C8}">
      <dsp:nvSpPr>
        <dsp:cNvPr id="0" name=""/>
        <dsp:cNvSpPr/>
      </dsp:nvSpPr>
      <dsp:spPr>
        <a:xfrm>
          <a:off x="6895112" y="1494978"/>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Some wireless devices, such as sensors and robots, may be left unattended in remote and/or hostile locations </a:t>
          </a:r>
        </a:p>
      </dsp:txBody>
      <dsp:txXfrm>
        <a:off x="6895112" y="1494978"/>
        <a:ext cx="1658466" cy="1501055"/>
      </dsp:txXfrm>
    </dsp:sp>
    <dsp:sp modelId="{A3AE3916-78BA-B542-BC6D-268AB17643C7}">
      <dsp:nvSpPr>
        <dsp:cNvPr id="0" name=""/>
        <dsp:cNvSpPr/>
      </dsp:nvSpPr>
      <dsp:spPr>
        <a:xfrm>
          <a:off x="6895112" y="3226965"/>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This greatly increases their vulnerability to physical attacks </a:t>
          </a:r>
          <a:endParaRPr lang="en-US" sz="1400" kern="1200" dirty="0">
            <a:effectLst>
              <a:outerShdw blurRad="38100" dist="38100" dir="2700000" algn="tl">
                <a:srgbClr val="000000">
                  <a:alpha val="43137"/>
                </a:srgbClr>
              </a:outerShdw>
            </a:effectLst>
          </a:endParaRPr>
        </a:p>
      </dsp:txBody>
      <dsp:txXfrm>
        <a:off x="6895112" y="3226965"/>
        <a:ext cx="1658466" cy="150105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389E7C2-54B9-6243-A091-7469976BD82A}">
      <dsp:nvSpPr>
        <dsp:cNvPr id="0" name=""/>
        <dsp:cNvSpPr/>
      </dsp:nvSpPr>
      <dsp:spPr>
        <a:xfrm>
          <a:off x="0" y="1700"/>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Use encryption</a:t>
          </a:r>
          <a:endParaRPr lang="en-US" sz="2400" kern="1200" dirty="0">
            <a:solidFill>
              <a:schemeClr val="tx1"/>
            </a:solidFill>
          </a:endParaRPr>
        </a:p>
      </dsp:txBody>
      <dsp:txXfrm>
        <a:off x="0" y="1700"/>
        <a:ext cx="7875587" cy="777024"/>
      </dsp:txXfrm>
    </dsp:sp>
    <dsp:sp modelId="{735BA4EA-5DCB-3146-88DD-19CF7B7E5334}">
      <dsp:nvSpPr>
        <dsp:cNvPr id="0" name=""/>
        <dsp:cNvSpPr/>
      </dsp:nvSpPr>
      <dsp:spPr>
        <a:xfrm>
          <a:off x="0" y="790495"/>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Use antivirus, antispyware software and a firewall</a:t>
          </a:r>
          <a:endParaRPr lang="en-US" sz="2400" kern="1200" dirty="0">
            <a:solidFill>
              <a:schemeClr val="tx1"/>
            </a:solidFill>
          </a:endParaRPr>
        </a:p>
      </dsp:txBody>
      <dsp:txXfrm>
        <a:off x="0" y="790495"/>
        <a:ext cx="7875587" cy="777024"/>
      </dsp:txXfrm>
    </dsp:sp>
    <dsp:sp modelId="{9C7826F7-E120-7344-9BEE-2B26FB5CFB00}">
      <dsp:nvSpPr>
        <dsp:cNvPr id="0" name=""/>
        <dsp:cNvSpPr/>
      </dsp:nvSpPr>
      <dsp:spPr>
        <a:xfrm>
          <a:off x="0" y="1579290"/>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Turn off identifier broadcasting</a:t>
          </a:r>
          <a:endParaRPr lang="en-US" sz="2400" kern="1200" dirty="0">
            <a:solidFill>
              <a:schemeClr val="tx1"/>
            </a:solidFill>
          </a:endParaRPr>
        </a:p>
      </dsp:txBody>
      <dsp:txXfrm>
        <a:off x="0" y="1579290"/>
        <a:ext cx="7875587" cy="777024"/>
      </dsp:txXfrm>
    </dsp:sp>
    <dsp:sp modelId="{1C720523-7427-C645-961C-2564CD7F1596}">
      <dsp:nvSpPr>
        <dsp:cNvPr id="0" name=""/>
        <dsp:cNvSpPr/>
      </dsp:nvSpPr>
      <dsp:spPr>
        <a:xfrm>
          <a:off x="0" y="2368085"/>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Change the identifier on your router from the default</a:t>
          </a:r>
          <a:endParaRPr lang="en-US" sz="2400" kern="1200" dirty="0">
            <a:solidFill>
              <a:schemeClr val="tx1"/>
            </a:solidFill>
          </a:endParaRPr>
        </a:p>
      </dsp:txBody>
      <dsp:txXfrm>
        <a:off x="0" y="2368085"/>
        <a:ext cx="7875587" cy="777024"/>
      </dsp:txXfrm>
    </dsp:sp>
    <dsp:sp modelId="{CBE1D46B-3A01-CB45-9402-BA354DE00ABF}">
      <dsp:nvSpPr>
        <dsp:cNvPr id="0" name=""/>
        <dsp:cNvSpPr/>
      </dsp:nvSpPr>
      <dsp:spPr>
        <a:xfrm>
          <a:off x="0" y="3156880"/>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Change your router’s pre-set password for administration</a:t>
          </a:r>
          <a:endParaRPr lang="en-US" sz="2400" kern="1200" dirty="0">
            <a:solidFill>
              <a:schemeClr val="tx1"/>
            </a:solidFill>
          </a:endParaRPr>
        </a:p>
      </dsp:txBody>
      <dsp:txXfrm>
        <a:off x="0" y="3156880"/>
        <a:ext cx="7875587" cy="777024"/>
      </dsp:txXfrm>
    </dsp:sp>
    <dsp:sp modelId="{101982B3-D3D8-F041-83A4-A17A8249DB3B}">
      <dsp:nvSpPr>
        <dsp:cNvPr id="0" name=""/>
        <dsp:cNvSpPr/>
      </dsp:nvSpPr>
      <dsp:spPr>
        <a:xfrm>
          <a:off x="0" y="3945674"/>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Allow only specific computers to access your wireless network</a:t>
          </a:r>
          <a:endParaRPr lang="en-US" sz="2400" kern="1200" dirty="0">
            <a:solidFill>
              <a:schemeClr val="tx1"/>
            </a:solidFill>
          </a:endParaRPr>
        </a:p>
      </dsp:txBody>
      <dsp:txXfrm>
        <a:off x="0" y="3945674"/>
        <a:ext cx="7875587" cy="77702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E4C8994-B352-6740-8D56-83FC6515BB06}">
      <dsp:nvSpPr>
        <dsp:cNvPr id="0" name=""/>
        <dsp:cNvSpPr/>
      </dsp:nvSpPr>
      <dsp:spPr>
        <a:xfrm>
          <a:off x="4069" y="381985"/>
          <a:ext cx="2088026" cy="1903029"/>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The security policy for mobile devices must be based on the assumption that any mobile device may be stolen or at least accessed by a malicious party</a:t>
          </a:r>
        </a:p>
      </dsp:txBody>
      <dsp:txXfrm>
        <a:off x="4069" y="381985"/>
        <a:ext cx="2088026" cy="1495237"/>
      </dsp:txXfrm>
    </dsp:sp>
    <dsp:sp modelId="{4721B204-DD53-414A-90E5-015BAACB1B4B}">
      <dsp:nvSpPr>
        <dsp:cNvPr id="0" name=""/>
        <dsp:cNvSpPr/>
      </dsp:nvSpPr>
      <dsp:spPr>
        <a:xfrm>
          <a:off x="1752610" y="533393"/>
          <a:ext cx="2020270" cy="2020270"/>
        </a:xfrm>
        <a:prstGeom prst="leftCircularArrow">
          <a:avLst>
            <a:gd name="adj1" fmla="val 4190"/>
            <a:gd name="adj2" fmla="val 528559"/>
            <a:gd name="adj3" fmla="val 1813933"/>
            <a:gd name="adj4" fmla="val 8534352"/>
            <a:gd name="adj5" fmla="val 4888"/>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4E1B572-A4F0-F941-B0C0-1901A6F82E57}">
      <dsp:nvSpPr>
        <dsp:cNvPr id="0" name=""/>
        <dsp:cNvSpPr/>
      </dsp:nvSpPr>
      <dsp:spPr>
        <a:xfrm>
          <a:off x="761999" y="1905001"/>
          <a:ext cx="1295608" cy="51522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Lack of physical security controls</a:t>
          </a:r>
          <a:endParaRPr lang="en-US" sz="1300" b="1" kern="1200" dirty="0">
            <a:effectLst>
              <a:outerShdw blurRad="38100" dist="38100" dir="2700000" algn="tl">
                <a:srgbClr val="000000">
                  <a:alpha val="43137"/>
                </a:srgbClr>
              </a:outerShdw>
            </a:effectLst>
          </a:endParaRPr>
        </a:p>
      </dsp:txBody>
      <dsp:txXfrm>
        <a:off x="761999" y="1905001"/>
        <a:ext cx="1295608" cy="515220"/>
      </dsp:txXfrm>
    </dsp:sp>
    <dsp:sp modelId="{3D9A4C72-DE42-AE43-8358-68F7E81E1EB9}">
      <dsp:nvSpPr>
        <dsp:cNvPr id="0" name=""/>
        <dsp:cNvSpPr/>
      </dsp:nvSpPr>
      <dsp:spPr>
        <a:xfrm>
          <a:off x="2495159" y="583085"/>
          <a:ext cx="1623050" cy="1498711"/>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The organization must assume that not all devices are trustworthy</a:t>
          </a:r>
        </a:p>
      </dsp:txBody>
      <dsp:txXfrm>
        <a:off x="2495159" y="904237"/>
        <a:ext cx="1623050" cy="1177559"/>
      </dsp:txXfrm>
    </dsp:sp>
    <dsp:sp modelId="{D4523307-9553-8943-A089-61566F9DAE54}">
      <dsp:nvSpPr>
        <dsp:cNvPr id="0" name=""/>
        <dsp:cNvSpPr/>
      </dsp:nvSpPr>
      <dsp:spPr>
        <a:xfrm>
          <a:off x="3886203" y="152395"/>
          <a:ext cx="2443090" cy="2443090"/>
        </a:xfrm>
        <a:prstGeom prst="circularArrow">
          <a:avLst>
            <a:gd name="adj1" fmla="val 3465"/>
            <a:gd name="adj2" fmla="val 429515"/>
            <a:gd name="adj3" fmla="val 19395004"/>
            <a:gd name="adj4" fmla="val 12575541"/>
            <a:gd name="adj5" fmla="val 4042"/>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B139CAB-8AEE-1E4D-9D15-C436A0E80AD3}">
      <dsp:nvSpPr>
        <dsp:cNvPr id="0" name=""/>
        <dsp:cNvSpPr/>
      </dsp:nvSpPr>
      <dsp:spPr>
        <a:xfrm>
          <a:off x="2901806" y="473739"/>
          <a:ext cx="1295608" cy="51522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Use of untrusted mobile devices</a:t>
          </a:r>
        </a:p>
      </dsp:txBody>
      <dsp:txXfrm>
        <a:off x="2901806" y="473739"/>
        <a:ext cx="1295608" cy="515220"/>
      </dsp:txXfrm>
    </dsp:sp>
    <dsp:sp modelId="{A8E221DB-A2FB-F348-A4D5-36B1876CC523}">
      <dsp:nvSpPr>
        <dsp:cNvPr id="0" name=""/>
        <dsp:cNvSpPr/>
      </dsp:nvSpPr>
      <dsp:spPr>
        <a:xfrm>
          <a:off x="4600478" y="587572"/>
          <a:ext cx="2135878" cy="1493938"/>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The security policy must be based on the assumption that the networks between the mobile device and the organization are not trustworthy</a:t>
          </a:r>
        </a:p>
      </dsp:txBody>
      <dsp:txXfrm>
        <a:off x="4600478" y="587572"/>
        <a:ext cx="2135878" cy="1173809"/>
      </dsp:txXfrm>
    </dsp:sp>
    <dsp:sp modelId="{DE9104C0-2CB3-8341-8188-3CC8E0E1BE76}">
      <dsp:nvSpPr>
        <dsp:cNvPr id="0" name=""/>
        <dsp:cNvSpPr/>
      </dsp:nvSpPr>
      <dsp:spPr>
        <a:xfrm>
          <a:off x="6752775" y="1238829"/>
          <a:ext cx="1474545" cy="1474545"/>
        </a:xfrm>
        <a:prstGeom prst="leftCircularArrow">
          <a:avLst>
            <a:gd name="adj1" fmla="val 5740"/>
            <a:gd name="adj2" fmla="val 752725"/>
            <a:gd name="adj3" fmla="val 2084222"/>
            <a:gd name="adj4" fmla="val 8580475"/>
            <a:gd name="adj5" fmla="val 6697"/>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E9743DE-D88C-9040-9FF7-AFBAB3CED052}">
      <dsp:nvSpPr>
        <dsp:cNvPr id="0" name=""/>
        <dsp:cNvSpPr/>
      </dsp:nvSpPr>
      <dsp:spPr>
        <a:xfrm>
          <a:off x="5791202" y="1828801"/>
          <a:ext cx="1295608" cy="51522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Use of untrusted networks</a:t>
          </a:r>
        </a:p>
      </dsp:txBody>
      <dsp:txXfrm>
        <a:off x="5791202" y="1828801"/>
        <a:ext cx="1295608" cy="515220"/>
      </dsp:txXfrm>
    </dsp:sp>
    <dsp:sp modelId="{A9322B73-3955-7E4E-A1FA-6F8A5A22E0C4}">
      <dsp:nvSpPr>
        <dsp:cNvPr id="0" name=""/>
        <dsp:cNvSpPr/>
      </dsp:nvSpPr>
      <dsp:spPr>
        <a:xfrm>
          <a:off x="7139420" y="227517"/>
          <a:ext cx="1457559" cy="2211965"/>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Mobile devices may access and use content that other computing devices do not encounter</a:t>
          </a:r>
        </a:p>
      </dsp:txBody>
      <dsp:txXfrm>
        <a:off x="7139420" y="701509"/>
        <a:ext cx="1457559" cy="1737973"/>
      </dsp:txXfrm>
    </dsp:sp>
    <dsp:sp modelId="{FD9B7A3C-3A50-6C45-B85D-6F6943FCF3F9}">
      <dsp:nvSpPr>
        <dsp:cNvPr id="0" name=""/>
        <dsp:cNvSpPr/>
      </dsp:nvSpPr>
      <dsp:spPr>
        <a:xfrm>
          <a:off x="7391403" y="228600"/>
          <a:ext cx="1295608" cy="51522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kern="1200" dirty="0" smtClean="0">
              <a:effectLst>
                <a:outerShdw blurRad="38100" dist="38100" dir="2700000" algn="tl">
                  <a:srgbClr val="000000">
                    <a:alpha val="43137"/>
                  </a:srgbClr>
                </a:outerShdw>
              </a:effectLst>
            </a:rPr>
            <a:t>Use of untrusted content</a:t>
          </a:r>
        </a:p>
      </dsp:txBody>
      <dsp:txXfrm>
        <a:off x="7391403" y="228600"/>
        <a:ext cx="1295608" cy="51522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5D9D523-552F-FF4B-A5D6-EE8516F9029F}">
      <dsp:nvSpPr>
        <dsp:cNvPr id="0" name=""/>
        <dsp:cNvSpPr/>
      </dsp:nvSpPr>
      <dsp:spPr>
        <a:xfrm>
          <a:off x="534713" y="835532"/>
          <a:ext cx="1946595" cy="1605534"/>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It is easy to find and install third-party applications on mobile devices and this poses the risk of installing malicious software</a:t>
          </a:r>
        </a:p>
      </dsp:txBody>
      <dsp:txXfrm>
        <a:off x="534713" y="835532"/>
        <a:ext cx="1946595" cy="1261491"/>
      </dsp:txXfrm>
    </dsp:sp>
    <dsp:sp modelId="{477E98B5-6F72-324B-A33A-6CF968C51FA3}">
      <dsp:nvSpPr>
        <dsp:cNvPr id="0" name=""/>
        <dsp:cNvSpPr/>
      </dsp:nvSpPr>
      <dsp:spPr>
        <a:xfrm>
          <a:off x="2362188" y="457188"/>
          <a:ext cx="2645747" cy="2645747"/>
        </a:xfrm>
        <a:prstGeom prst="leftCircularArrow">
          <a:avLst>
            <a:gd name="adj1" fmla="val 3478"/>
            <a:gd name="adj2" fmla="val 431275"/>
            <a:gd name="adj3" fmla="val 2210304"/>
            <a:gd name="adj4" fmla="val 9028008"/>
            <a:gd name="adj5" fmla="val 4057"/>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BFC04DB-002A-404F-95B4-72C5940012AF}">
      <dsp:nvSpPr>
        <dsp:cNvPr id="0" name=""/>
        <dsp:cNvSpPr/>
      </dsp:nvSpPr>
      <dsp:spPr>
        <a:xfrm>
          <a:off x="967290" y="2097024"/>
          <a:ext cx="1730306" cy="68808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effectLst>
                <a:outerShdw blurRad="38100" dist="38100" dir="2700000" algn="tl">
                  <a:srgbClr val="000000">
                    <a:alpha val="43137"/>
                  </a:srgbClr>
                </a:outerShdw>
              </a:effectLst>
            </a:rPr>
            <a:t>Use of applications created by unknown parties</a:t>
          </a:r>
          <a:endParaRPr lang="en-US" sz="1400" b="1" kern="1200" dirty="0">
            <a:effectLst>
              <a:outerShdw blurRad="38100" dist="38100" dir="2700000" algn="tl">
                <a:srgbClr val="000000">
                  <a:alpha val="43137"/>
                </a:srgbClr>
              </a:outerShdw>
            </a:effectLst>
          </a:endParaRPr>
        </a:p>
      </dsp:txBody>
      <dsp:txXfrm>
        <a:off x="967290" y="2097024"/>
        <a:ext cx="1730306" cy="688086"/>
      </dsp:txXfrm>
    </dsp:sp>
    <dsp:sp modelId="{8B4DEFFA-A0FA-2142-8D5C-5AA275F1E800}">
      <dsp:nvSpPr>
        <dsp:cNvPr id="0" name=""/>
        <dsp:cNvSpPr/>
      </dsp:nvSpPr>
      <dsp:spPr>
        <a:xfrm>
          <a:off x="3135747" y="528512"/>
          <a:ext cx="2491505" cy="2215219"/>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Unless an organization has control of all the devices involved in synchronization, there is considerable risk of the organization’s data being stored in an unsecured location, plus the risk of the introduction of malware</a:t>
          </a:r>
        </a:p>
      </dsp:txBody>
      <dsp:txXfrm>
        <a:off x="3135747" y="1003202"/>
        <a:ext cx="2491505" cy="1740529"/>
      </dsp:txXfrm>
    </dsp:sp>
    <dsp:sp modelId="{EAF68ED9-179C-6341-B4F0-F33EFD3783AB}">
      <dsp:nvSpPr>
        <dsp:cNvPr id="0" name=""/>
        <dsp:cNvSpPr/>
      </dsp:nvSpPr>
      <dsp:spPr>
        <a:xfrm>
          <a:off x="5257797" y="228608"/>
          <a:ext cx="2596882" cy="2596882"/>
        </a:xfrm>
        <a:prstGeom prst="circularArrow">
          <a:avLst>
            <a:gd name="adj1" fmla="val 3543"/>
            <a:gd name="adj2" fmla="val 440077"/>
            <a:gd name="adj3" fmla="val 19566689"/>
            <a:gd name="adj4" fmla="val 12757788"/>
            <a:gd name="adj5" fmla="val 4134"/>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9D5A91A-1D0F-D14A-83B2-BB4E2C41B228}">
      <dsp:nvSpPr>
        <dsp:cNvPr id="0" name=""/>
        <dsp:cNvSpPr/>
      </dsp:nvSpPr>
      <dsp:spPr>
        <a:xfrm>
          <a:off x="3886199" y="381000"/>
          <a:ext cx="1730306" cy="68808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effectLst>
                <a:outerShdw blurRad="38100" dist="38100" dir="2700000" algn="tl">
                  <a:srgbClr val="000000">
                    <a:alpha val="43137"/>
                  </a:srgbClr>
                </a:outerShdw>
              </a:effectLst>
            </a:rPr>
            <a:t>Interaction with other systems</a:t>
          </a:r>
        </a:p>
      </dsp:txBody>
      <dsp:txXfrm>
        <a:off x="3886199" y="381000"/>
        <a:ext cx="1730306" cy="688086"/>
      </dsp:txXfrm>
    </dsp:sp>
    <dsp:sp modelId="{E8083F78-2CB7-9647-BCC4-DA212DB355E9}">
      <dsp:nvSpPr>
        <dsp:cNvPr id="0" name=""/>
        <dsp:cNvSpPr/>
      </dsp:nvSpPr>
      <dsp:spPr>
        <a:xfrm>
          <a:off x="6065402" y="835532"/>
          <a:ext cx="1946595" cy="1605534"/>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An attacker can use location information to determine where the device and user are located, which may be of use to the attacker</a:t>
          </a:r>
          <a:endParaRPr lang="en-US" sz="1300" kern="1200" dirty="0"/>
        </a:p>
      </dsp:txBody>
      <dsp:txXfrm>
        <a:off x="6065402" y="835532"/>
        <a:ext cx="1946595" cy="1261491"/>
      </dsp:txXfrm>
    </dsp:sp>
    <dsp:sp modelId="{A62E5068-6088-5445-8321-3B850C70BDB9}">
      <dsp:nvSpPr>
        <dsp:cNvPr id="0" name=""/>
        <dsp:cNvSpPr/>
      </dsp:nvSpPr>
      <dsp:spPr>
        <a:xfrm>
          <a:off x="6497979" y="2097024"/>
          <a:ext cx="1730306" cy="68808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effectLst>
                <a:outerShdw blurRad="38100" dist="38100" dir="2700000" algn="tl">
                  <a:srgbClr val="000000">
                    <a:alpha val="43137"/>
                  </a:srgbClr>
                </a:outerShdw>
              </a:effectLst>
            </a:rPr>
            <a:t>Use of location services</a:t>
          </a:r>
        </a:p>
      </dsp:txBody>
      <dsp:txXfrm>
        <a:off x="6497979" y="2097024"/>
        <a:ext cx="1730306" cy="688086"/>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785A083-934D-7543-B475-0BF8C209B93E}">
      <dsp:nvSpPr>
        <dsp:cNvPr id="0" name=""/>
        <dsp:cNvSpPr/>
      </dsp:nvSpPr>
      <dsp:spPr>
        <a:xfrm>
          <a:off x="1110742" y="400303"/>
          <a:ext cx="4203192" cy="4203192"/>
        </a:xfrm>
        <a:prstGeom prst="pie">
          <a:avLst>
            <a:gd name="adj1" fmla="val 16200000"/>
            <a:gd name="adj2" fmla="val 540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t" anchorCtr="0">
          <a:noAutofit/>
        </a:bodyPr>
        <a:lstStyle/>
        <a:p>
          <a:pPr lvl="0" algn="l"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Distribution</a:t>
          </a:r>
          <a:endParaRPr lang="en-US" sz="1600" b="1" kern="1200" dirty="0">
            <a:effectLst>
              <a:outerShdw blurRad="38100" dist="38100" dir="2700000" algn="tl">
                <a:srgbClr val="000000">
                  <a:alpha val="43137"/>
                </a:srgbClr>
              </a:outerShdw>
            </a:effectLst>
          </a:endParaRPr>
        </a:p>
        <a:p>
          <a:pPr marL="114300" lvl="1" indent="-114300" algn="l" defTabSz="622300">
            <a:lnSpc>
              <a:spcPct val="90000"/>
            </a:lnSpc>
            <a:spcBef>
              <a:spcPct val="0"/>
            </a:spcBef>
            <a:spcAft>
              <a:spcPct val="15000"/>
            </a:spcAft>
            <a:buChar char="••"/>
          </a:pPr>
          <a:r>
            <a:rPr lang="en-US" sz="1400" b="1" kern="1200" dirty="0" smtClean="0">
              <a:effectLst>
                <a:outerShdw blurRad="38100" dist="38100" dir="2700000" algn="tl">
                  <a:srgbClr val="000000">
                    <a:alpha val="43137"/>
                  </a:srgbClr>
                </a:outerShdw>
              </a:effectLst>
            </a:rPr>
            <a:t>The primary service used by stations to exchange MPDUs when the MPDUs must traverse the DS to get from a station in one BSS to a station in another BSS</a:t>
          </a:r>
        </a:p>
      </dsp:txBody>
      <dsp:txXfrm>
        <a:off x="3212338" y="1025778"/>
        <a:ext cx="1476121" cy="2952242"/>
      </dsp:txXfrm>
    </dsp:sp>
    <dsp:sp modelId="{41A6B504-FA2E-1B40-8E3A-8E74D90A652A}">
      <dsp:nvSpPr>
        <dsp:cNvPr id="0" name=""/>
        <dsp:cNvSpPr/>
      </dsp:nvSpPr>
      <dsp:spPr>
        <a:xfrm>
          <a:off x="1010666" y="400303"/>
          <a:ext cx="4203192" cy="4203192"/>
        </a:xfrm>
        <a:prstGeom prst="pie">
          <a:avLst>
            <a:gd name="adj1" fmla="val 5400000"/>
            <a:gd name="adj2" fmla="val 1620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t" anchorCtr="0">
          <a:noAutofit/>
        </a:bodyPr>
        <a:lstStyle/>
        <a:p>
          <a:pPr lvl="0" algn="l"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Integration </a:t>
          </a:r>
        </a:p>
        <a:p>
          <a:pPr marL="114300" lvl="1" indent="-114300" algn="l" defTabSz="622300">
            <a:lnSpc>
              <a:spcPct val="90000"/>
            </a:lnSpc>
            <a:spcBef>
              <a:spcPct val="0"/>
            </a:spcBef>
            <a:spcAft>
              <a:spcPct val="15000"/>
            </a:spcAft>
            <a:buChar char="••"/>
          </a:pPr>
          <a:r>
            <a:rPr lang="en-US" sz="1400" b="1" kern="1200" dirty="0" smtClean="0">
              <a:effectLst>
                <a:outerShdw blurRad="38100" dist="38100" dir="2700000" algn="tl">
                  <a:srgbClr val="000000">
                    <a:alpha val="43137"/>
                  </a:srgbClr>
                </a:outerShdw>
              </a:effectLst>
            </a:rPr>
            <a:t>Enables transfer of data between a station on an IEEE 802.11 LAN and a station on an integrated IEEE 802.x LAN</a:t>
          </a:r>
        </a:p>
        <a:p>
          <a:pPr marL="114300" lvl="1" indent="-114300" algn="l" defTabSz="622300">
            <a:lnSpc>
              <a:spcPct val="90000"/>
            </a:lnSpc>
            <a:spcBef>
              <a:spcPct val="0"/>
            </a:spcBef>
            <a:spcAft>
              <a:spcPct val="15000"/>
            </a:spcAft>
            <a:buChar char="••"/>
          </a:pPr>
          <a:r>
            <a:rPr lang="en-US" sz="1400" b="1" kern="1200" dirty="0" smtClean="0">
              <a:effectLst>
                <a:outerShdw blurRad="38100" dist="38100" dir="2700000" algn="tl">
                  <a:srgbClr val="000000">
                    <a:alpha val="43137"/>
                  </a:srgbClr>
                </a:outerShdw>
              </a:effectLst>
            </a:rPr>
            <a:t>Takes care of any address translation and media conversion logic required for the exchange of data</a:t>
          </a:r>
          <a:endParaRPr lang="en-US" sz="1400" b="1" kern="1200" dirty="0">
            <a:effectLst>
              <a:outerShdw blurRad="38100" dist="38100" dir="2700000" algn="tl">
                <a:srgbClr val="000000">
                  <a:alpha val="43137"/>
                </a:srgbClr>
              </a:outerShdw>
            </a:effectLst>
          </a:endParaRPr>
        </a:p>
      </dsp:txBody>
      <dsp:txXfrm>
        <a:off x="1611122" y="1025778"/>
        <a:ext cx="1476121" cy="2952242"/>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F5DB74C-3113-0B48-8DDF-7657A0FFEC1E}">
      <dsp:nvSpPr>
        <dsp:cNvPr id="0" name=""/>
        <dsp:cNvSpPr/>
      </dsp:nvSpPr>
      <dsp:spPr>
        <a:xfrm>
          <a:off x="3352799" y="0"/>
          <a:ext cx="5029200" cy="1317624"/>
        </a:xfrm>
        <a:prstGeom prst="rightArrow">
          <a:avLst>
            <a:gd name="adj1" fmla="val 75000"/>
            <a:gd name="adj2" fmla="val 50000"/>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A station of this type is either stationary or moves only within the direct communication range of the communicating stations of a single BSS</a:t>
          </a:r>
        </a:p>
      </dsp:txBody>
      <dsp:txXfrm>
        <a:off x="3352799" y="0"/>
        <a:ext cx="5029200" cy="1317624"/>
      </dsp:txXfrm>
    </dsp:sp>
    <dsp:sp modelId="{6B790D76-3D31-B246-AEF5-F7B4C873D0FE}">
      <dsp:nvSpPr>
        <dsp:cNvPr id="0" name=""/>
        <dsp:cNvSpPr/>
      </dsp:nvSpPr>
      <dsp:spPr>
        <a:xfrm>
          <a:off x="0" y="0"/>
          <a:ext cx="3352800" cy="1317624"/>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sz="3900" kern="1200" dirty="0" smtClean="0"/>
            <a:t>No transition</a:t>
          </a:r>
          <a:endParaRPr lang="en-US" sz="3900" kern="1200" dirty="0"/>
        </a:p>
      </dsp:txBody>
      <dsp:txXfrm>
        <a:off x="0" y="0"/>
        <a:ext cx="3352800" cy="1317624"/>
      </dsp:txXfrm>
    </dsp:sp>
    <dsp:sp modelId="{33912197-3FE4-E249-9FE7-5D2D945A32DA}">
      <dsp:nvSpPr>
        <dsp:cNvPr id="0" name=""/>
        <dsp:cNvSpPr/>
      </dsp:nvSpPr>
      <dsp:spPr>
        <a:xfrm>
          <a:off x="3352800" y="1449387"/>
          <a:ext cx="5029200" cy="1317624"/>
        </a:xfrm>
        <a:prstGeom prst="rightArrow">
          <a:avLst>
            <a:gd name="adj1" fmla="val 75000"/>
            <a:gd name="adj2" fmla="val 50000"/>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This is defined as a station movement from one BSS to another BSS within the same ESS</a:t>
          </a:r>
        </a:p>
        <a:p>
          <a:pPr marL="114300" lvl="1" indent="-114300" algn="l" defTabSz="622300">
            <a:lnSpc>
              <a:spcPct val="90000"/>
            </a:lnSpc>
            <a:spcBef>
              <a:spcPct val="0"/>
            </a:spcBef>
            <a:spcAft>
              <a:spcPct val="15000"/>
            </a:spcAft>
            <a:buChar char="••"/>
          </a:pPr>
          <a:r>
            <a:rPr lang="en-US" sz="1400" kern="1200" dirty="0" smtClean="0"/>
            <a:t>In this case, delivery of data to the station requires that the addressing capability be able to recognize the new location of the station</a:t>
          </a:r>
        </a:p>
      </dsp:txBody>
      <dsp:txXfrm>
        <a:off x="3352800" y="1449387"/>
        <a:ext cx="5029200" cy="1317624"/>
      </dsp:txXfrm>
    </dsp:sp>
    <dsp:sp modelId="{3CF29323-350A-AD43-A156-790666239BE2}">
      <dsp:nvSpPr>
        <dsp:cNvPr id="0" name=""/>
        <dsp:cNvSpPr/>
      </dsp:nvSpPr>
      <dsp:spPr>
        <a:xfrm>
          <a:off x="0" y="1449387"/>
          <a:ext cx="3352800" cy="1317624"/>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sz="3900" kern="1200" dirty="0" smtClean="0"/>
            <a:t>BSS transition</a:t>
          </a:r>
        </a:p>
      </dsp:txBody>
      <dsp:txXfrm>
        <a:off x="0" y="1449387"/>
        <a:ext cx="3352800" cy="1317624"/>
      </dsp:txXfrm>
    </dsp:sp>
    <dsp:sp modelId="{3691B5C2-4A0C-3343-8A79-86C516708740}">
      <dsp:nvSpPr>
        <dsp:cNvPr id="0" name=""/>
        <dsp:cNvSpPr/>
      </dsp:nvSpPr>
      <dsp:spPr>
        <a:xfrm>
          <a:off x="3352800" y="2898775"/>
          <a:ext cx="5029200" cy="1317624"/>
        </a:xfrm>
        <a:prstGeom prst="rightArrow">
          <a:avLst>
            <a:gd name="adj1" fmla="val 75000"/>
            <a:gd name="adj2" fmla="val 50000"/>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This is defined as a station movement from a BSS in one ESS to a BSS within another ESS</a:t>
          </a:r>
        </a:p>
        <a:p>
          <a:pPr marL="114300" lvl="1" indent="-114300" algn="l" defTabSz="622300">
            <a:lnSpc>
              <a:spcPct val="90000"/>
            </a:lnSpc>
            <a:spcBef>
              <a:spcPct val="0"/>
            </a:spcBef>
            <a:spcAft>
              <a:spcPct val="15000"/>
            </a:spcAft>
            <a:buChar char="••"/>
          </a:pPr>
          <a:r>
            <a:rPr lang="en-US" sz="1400" kern="1200" dirty="0" smtClean="0"/>
            <a:t>Maintenance of upper-layer connections supported by 802.11 cannot be guaranteed</a:t>
          </a:r>
        </a:p>
        <a:p>
          <a:pPr marL="114300" lvl="1" indent="-114300" algn="l" defTabSz="622300">
            <a:lnSpc>
              <a:spcPct val="90000"/>
            </a:lnSpc>
            <a:spcBef>
              <a:spcPct val="0"/>
            </a:spcBef>
            <a:spcAft>
              <a:spcPct val="15000"/>
            </a:spcAft>
            <a:buChar char="••"/>
          </a:pPr>
          <a:r>
            <a:rPr lang="en-US" sz="1400" kern="1200" dirty="0" smtClean="0"/>
            <a:t>Disruption of service is likely to occur</a:t>
          </a:r>
        </a:p>
      </dsp:txBody>
      <dsp:txXfrm>
        <a:off x="3352800" y="2898775"/>
        <a:ext cx="5029200" cy="1317624"/>
      </dsp:txXfrm>
    </dsp:sp>
    <dsp:sp modelId="{D89311F1-2672-974B-A24A-B50A2FE041EE}">
      <dsp:nvSpPr>
        <dsp:cNvPr id="0" name=""/>
        <dsp:cNvSpPr/>
      </dsp:nvSpPr>
      <dsp:spPr>
        <a:xfrm>
          <a:off x="0" y="2898775"/>
          <a:ext cx="3352800" cy="1317624"/>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sz="3900" kern="1200" dirty="0" smtClean="0"/>
            <a:t>ESS transition </a:t>
          </a:r>
        </a:p>
      </dsp:txBody>
      <dsp:txXfrm>
        <a:off x="0" y="2898775"/>
        <a:ext cx="3352800" cy="1317624"/>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F1ED31-3299-974E-8BF9-AB51D077729A}">
      <dsp:nvSpPr>
        <dsp:cNvPr id="0" name=""/>
        <dsp:cNvSpPr/>
      </dsp:nvSpPr>
      <dsp:spPr>
        <a:xfrm>
          <a:off x="744" y="0"/>
          <a:ext cx="1934765" cy="4064000"/>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Wired Equivalent Privacy (WEP)</a:t>
          </a:r>
          <a:endParaRPr lang="en-US" sz="2100" kern="1200" dirty="0"/>
        </a:p>
      </dsp:txBody>
      <dsp:txXfrm>
        <a:off x="744" y="0"/>
        <a:ext cx="1934765" cy="1219200"/>
      </dsp:txXfrm>
    </dsp:sp>
    <dsp:sp modelId="{EA91DD04-E218-5C4E-A66B-FB88D3FC7442}">
      <dsp:nvSpPr>
        <dsp:cNvPr id="0" name=""/>
        <dsp:cNvSpPr/>
      </dsp:nvSpPr>
      <dsp:spPr>
        <a:xfrm>
          <a:off x="194220" y="1220390"/>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The privacy portion of the 802.11 standard</a:t>
          </a:r>
        </a:p>
      </dsp:txBody>
      <dsp:txXfrm>
        <a:off x="194220" y="1220390"/>
        <a:ext cx="1547812" cy="1225351"/>
      </dsp:txXfrm>
    </dsp:sp>
    <dsp:sp modelId="{724DACBF-FADA-4D44-8D26-36D81CECC591}">
      <dsp:nvSpPr>
        <dsp:cNvPr id="0" name=""/>
        <dsp:cNvSpPr/>
      </dsp:nvSpPr>
      <dsp:spPr>
        <a:xfrm>
          <a:off x="194220" y="2634257"/>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Contained major weaknesses</a:t>
          </a:r>
        </a:p>
      </dsp:txBody>
      <dsp:txXfrm>
        <a:off x="194220" y="2634257"/>
        <a:ext cx="1547812" cy="1225351"/>
      </dsp:txXfrm>
    </dsp:sp>
    <dsp:sp modelId="{B8415DF0-7C7D-0549-9927-679D2A1C8B94}">
      <dsp:nvSpPr>
        <dsp:cNvPr id="0" name=""/>
        <dsp:cNvSpPr/>
      </dsp:nvSpPr>
      <dsp:spPr>
        <a:xfrm>
          <a:off x="2080617" y="0"/>
          <a:ext cx="1934765" cy="4064000"/>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Wi-Fi Protected Access (WPA)</a:t>
          </a:r>
        </a:p>
      </dsp:txBody>
      <dsp:txXfrm>
        <a:off x="2080617" y="0"/>
        <a:ext cx="1934765" cy="1219200"/>
      </dsp:txXfrm>
    </dsp:sp>
    <dsp:sp modelId="{03E2DC46-C21E-BD4F-A344-5CC0127DF357}">
      <dsp:nvSpPr>
        <dsp:cNvPr id="0" name=""/>
        <dsp:cNvSpPr/>
      </dsp:nvSpPr>
      <dsp:spPr>
        <a:xfrm>
          <a:off x="2274093" y="1220390"/>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A set of security mechanisms that eliminates most 802.11 security issues </a:t>
          </a:r>
        </a:p>
      </dsp:txBody>
      <dsp:txXfrm>
        <a:off x="2274093" y="1220390"/>
        <a:ext cx="1547812" cy="1225351"/>
      </dsp:txXfrm>
    </dsp:sp>
    <dsp:sp modelId="{72363767-3F99-8040-A689-918E4AF7525E}">
      <dsp:nvSpPr>
        <dsp:cNvPr id="0" name=""/>
        <dsp:cNvSpPr/>
      </dsp:nvSpPr>
      <dsp:spPr>
        <a:xfrm>
          <a:off x="2274093" y="2634257"/>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Based on the current state of the 802.11i standard</a:t>
          </a:r>
        </a:p>
      </dsp:txBody>
      <dsp:txXfrm>
        <a:off x="2274093" y="2634257"/>
        <a:ext cx="1547812" cy="1225351"/>
      </dsp:txXfrm>
    </dsp:sp>
    <dsp:sp modelId="{FAE8871B-0E9D-6448-8C8F-83D6599FA8BF}">
      <dsp:nvSpPr>
        <dsp:cNvPr id="0" name=""/>
        <dsp:cNvSpPr/>
      </dsp:nvSpPr>
      <dsp:spPr>
        <a:xfrm>
          <a:off x="4160490" y="0"/>
          <a:ext cx="1934765" cy="4064000"/>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Robust Security Network (RSN)</a:t>
          </a:r>
        </a:p>
      </dsp:txBody>
      <dsp:txXfrm>
        <a:off x="4160490" y="0"/>
        <a:ext cx="1934765" cy="1219200"/>
      </dsp:txXfrm>
    </dsp:sp>
    <dsp:sp modelId="{F5687745-87F0-504E-8701-F45E5CB37F06}">
      <dsp:nvSpPr>
        <dsp:cNvPr id="0" name=""/>
        <dsp:cNvSpPr/>
      </dsp:nvSpPr>
      <dsp:spPr>
        <a:xfrm>
          <a:off x="4353966" y="1220390"/>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Final form of the 802.11i standard</a:t>
          </a:r>
        </a:p>
      </dsp:txBody>
      <dsp:txXfrm>
        <a:off x="4353966" y="1220390"/>
        <a:ext cx="1547812" cy="1225351"/>
      </dsp:txXfrm>
    </dsp:sp>
    <dsp:sp modelId="{E71E4501-18F3-8E4F-AD32-AA842572BA32}">
      <dsp:nvSpPr>
        <dsp:cNvPr id="0" name=""/>
        <dsp:cNvSpPr/>
      </dsp:nvSpPr>
      <dsp:spPr>
        <a:xfrm>
          <a:off x="4353966" y="2634257"/>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Complex</a:t>
          </a:r>
        </a:p>
      </dsp:txBody>
      <dsp:txXfrm>
        <a:off x="4353966" y="2634257"/>
        <a:ext cx="1547812" cy="1225351"/>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3D9FBD9-6E4D-8245-9BA6-6BBC54003EDB}">
      <dsp:nvSpPr>
        <dsp:cNvPr id="0" name=""/>
        <dsp:cNvSpPr/>
      </dsp:nvSpPr>
      <dsp:spPr>
        <a:xfrm>
          <a:off x="603652" y="0"/>
          <a:ext cx="5334000" cy="5334000"/>
        </a:xfrm>
        <a:prstGeom prst="triangl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F5B5F4A-BF40-8643-8CA0-D6D845181C61}">
      <dsp:nvSpPr>
        <dsp:cNvPr id="0" name=""/>
        <dsp:cNvSpPr/>
      </dsp:nvSpPr>
      <dsp:spPr>
        <a:xfrm>
          <a:off x="2514616" y="1371602"/>
          <a:ext cx="5091089" cy="1768041"/>
        </a:xfrm>
        <a:prstGeom prst="round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smtClean="0"/>
            <a:t>EAP Over LAN (EAPOL) Key Confirmation Key (EAPOL-KCK)</a:t>
          </a:r>
          <a:endParaRPr lang="en-US" sz="1500" kern="1200" dirty="0"/>
        </a:p>
        <a:p>
          <a:pPr marL="114300" lvl="1" indent="-114300" algn="l" defTabSz="666750">
            <a:lnSpc>
              <a:spcPct val="90000"/>
            </a:lnSpc>
            <a:spcBef>
              <a:spcPct val="0"/>
            </a:spcBef>
            <a:spcAft>
              <a:spcPct val="15000"/>
            </a:spcAft>
            <a:buChar char="••"/>
          </a:pPr>
          <a:r>
            <a:rPr lang="en-US" sz="1500" kern="1200" dirty="0" smtClean="0"/>
            <a:t>Supports the integrity and data origin authenticity of STA-to-AP control frames during operational setup of an RSN</a:t>
          </a:r>
        </a:p>
        <a:p>
          <a:pPr marL="114300" lvl="1" indent="-114300" algn="l" defTabSz="666750">
            <a:lnSpc>
              <a:spcPct val="90000"/>
            </a:lnSpc>
            <a:spcBef>
              <a:spcPct val="0"/>
            </a:spcBef>
            <a:spcAft>
              <a:spcPct val="15000"/>
            </a:spcAft>
            <a:buChar char="••"/>
          </a:pPr>
          <a:r>
            <a:rPr lang="en-US" sz="1500" kern="1200" dirty="0" smtClean="0"/>
            <a:t>It also performs an access control function: proof-of-possession of the PMK</a:t>
          </a:r>
        </a:p>
        <a:p>
          <a:pPr marL="114300" lvl="1" indent="-114300" algn="l" defTabSz="666750">
            <a:lnSpc>
              <a:spcPct val="90000"/>
            </a:lnSpc>
            <a:spcBef>
              <a:spcPct val="0"/>
            </a:spcBef>
            <a:spcAft>
              <a:spcPct val="15000"/>
            </a:spcAft>
            <a:buChar char="••"/>
          </a:pPr>
          <a:r>
            <a:rPr lang="en-US" sz="1500" kern="1200" dirty="0" smtClean="0"/>
            <a:t>An entity that possesses the PMK is authorized to use the link</a:t>
          </a:r>
        </a:p>
      </dsp:txBody>
      <dsp:txXfrm>
        <a:off x="2514616" y="1371602"/>
        <a:ext cx="5091089" cy="1768041"/>
      </dsp:txXfrm>
    </dsp:sp>
    <dsp:sp modelId="{565D9650-2929-FC4A-8BEF-802A77FE8785}">
      <dsp:nvSpPr>
        <dsp:cNvPr id="0" name=""/>
        <dsp:cNvSpPr/>
      </dsp:nvSpPr>
      <dsp:spPr>
        <a:xfrm>
          <a:off x="3586782" y="3149262"/>
          <a:ext cx="4327911" cy="1051173"/>
        </a:xfrm>
        <a:prstGeom prst="round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smtClean="0"/>
            <a:t>EAPOL </a:t>
          </a:r>
          <a:r>
            <a:rPr lang="en-US" sz="1500" b="1" kern="1200" dirty="0" smtClean="0"/>
            <a:t>Key Encryption Key (EAPOL-KEK)</a:t>
          </a:r>
        </a:p>
        <a:p>
          <a:pPr marL="114300" lvl="1" indent="-114300" algn="l" defTabSz="666750">
            <a:lnSpc>
              <a:spcPct val="90000"/>
            </a:lnSpc>
            <a:spcBef>
              <a:spcPct val="0"/>
            </a:spcBef>
            <a:spcAft>
              <a:spcPct val="15000"/>
            </a:spcAft>
            <a:buChar char="••"/>
          </a:pPr>
          <a:r>
            <a:rPr lang="en-US" sz="1500" kern="1200" dirty="0" smtClean="0"/>
            <a:t>Protects the confidentiality of keys and other data during some RSN association procedures</a:t>
          </a:r>
        </a:p>
      </dsp:txBody>
      <dsp:txXfrm>
        <a:off x="3586782" y="3149262"/>
        <a:ext cx="4327911" cy="1051173"/>
      </dsp:txXfrm>
    </dsp:sp>
    <dsp:sp modelId="{DE2ED70D-5967-3841-AD73-516C3D773BB2}">
      <dsp:nvSpPr>
        <dsp:cNvPr id="0" name=""/>
        <dsp:cNvSpPr/>
      </dsp:nvSpPr>
      <dsp:spPr>
        <a:xfrm>
          <a:off x="4686299" y="4233810"/>
          <a:ext cx="3467100" cy="1051173"/>
        </a:xfrm>
        <a:prstGeom prst="round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smtClean="0"/>
            <a:t>Temporal </a:t>
          </a:r>
          <a:r>
            <a:rPr lang="en-US" sz="1500" b="1" kern="1200" dirty="0" smtClean="0"/>
            <a:t>Key (TK)</a:t>
          </a:r>
        </a:p>
        <a:p>
          <a:pPr marL="114300" lvl="1" indent="-114300" algn="l" defTabSz="666750">
            <a:lnSpc>
              <a:spcPct val="90000"/>
            </a:lnSpc>
            <a:spcBef>
              <a:spcPct val="0"/>
            </a:spcBef>
            <a:spcAft>
              <a:spcPct val="15000"/>
            </a:spcAft>
            <a:buChar char="••"/>
          </a:pPr>
          <a:r>
            <a:rPr lang="en-US" sz="1500" kern="1200" dirty="0" smtClean="0"/>
            <a:t>Provides the actual protection for user traffic</a:t>
          </a:r>
        </a:p>
      </dsp:txBody>
      <dsp:txXfrm>
        <a:off x="4686299" y="4233810"/>
        <a:ext cx="3467100" cy="105117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US" dirty="0"/>
          </a:p>
        </p:txBody>
      </p:sp>
      <p:sp>
        <p:nvSpPr>
          <p:cNvPr id="8192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US" dirty="0"/>
          </a:p>
        </p:txBody>
      </p:sp>
      <p:sp>
        <p:nvSpPr>
          <p:cNvPr id="8192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US" dirty="0"/>
          </a:p>
        </p:txBody>
      </p:sp>
      <p:sp>
        <p:nvSpPr>
          <p:cNvPr id="8192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64C2EC6D-5249-C34B-B63B-202323D295D6}"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US"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US" dirty="0"/>
          </a:p>
        </p:txBody>
      </p:sp>
      <p:sp>
        <p:nvSpPr>
          <p:cNvPr id="14340"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US"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A597342B-8AE1-B34D-BBA5-CCBFD7D5E8F6}" type="slidenum">
              <a:rPr lang="en-AU"/>
              <a:pPr>
                <a:defRPr/>
              </a:pPr>
              <a:t>‹#›</a:t>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p>
            <a:fld id="{E26E1FC6-D2C9-EC40-897D-3551EC57662E}" type="slidenum">
              <a:rPr lang="en-AU">
                <a:latin typeface="Arial" pitchFamily="-84" charset="0"/>
              </a:rPr>
              <a:pPr/>
              <a:t>1</a:t>
            </a:fld>
            <a:endParaRPr lang="en-AU" dirty="0">
              <a:latin typeface="Arial" pitchFamily="-8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6/e, by William Stallings</a:t>
            </a:r>
            <a:r>
              <a:rPr lang="en-US" dirty="0" smtClean="0">
                <a:latin typeface="Arial" pitchFamily="-84" charset="0"/>
                <a:ea typeface="ＭＳ Ｐゴシック" pitchFamily="-84" charset="-128"/>
                <a:cs typeface="ＭＳ Ｐゴシック" pitchFamily="-84" charset="-128"/>
              </a:rPr>
              <a:t>, Chapter 18 – “</a:t>
            </a:r>
            <a:r>
              <a:rPr lang="en-AU" dirty="0" smtClean="0">
                <a:latin typeface="Arial" pitchFamily="-84" charset="0"/>
                <a:ea typeface="ＭＳ Ｐゴシック" pitchFamily="-84" charset="-128"/>
                <a:cs typeface="ＭＳ Ｐゴシック" pitchFamily="-84" charset="-128"/>
              </a:rPr>
              <a:t>Wireless</a:t>
            </a:r>
            <a:r>
              <a:rPr lang="en-AU" baseline="0" dirty="0" smtClean="0">
                <a:latin typeface="Arial" pitchFamily="-84" charset="0"/>
                <a:ea typeface="ＭＳ Ｐゴシック" pitchFamily="-84" charset="-128"/>
                <a:cs typeface="ＭＳ Ｐゴシック" pitchFamily="-84" charset="-128"/>
              </a:rPr>
              <a:t> Network Security</a:t>
            </a:r>
            <a:r>
              <a:rPr lang="en-US" dirty="0" smtClean="0">
                <a:latin typeface="Arial" pitchFamily="-84" charset="0"/>
                <a:ea typeface="ＭＳ Ｐゴシック" pitchFamily="-84" charset="-128"/>
                <a:cs typeface="ＭＳ Ｐゴシック" pitchFamily="-84" charset="-128"/>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Prior to the widespread use of smartphones, the dominant paradigm for computer</a:t>
            </a:r>
          </a:p>
          <a:p>
            <a:r>
              <a:rPr lang="en-US" sz="1200" kern="1200" baseline="0" dirty="0" smtClean="0">
                <a:solidFill>
                  <a:schemeClr val="tx1"/>
                </a:solidFill>
                <a:latin typeface="Arial" charset="0"/>
                <a:ea typeface="ＭＳ Ｐゴシック" pitchFamily="-107" charset="-128"/>
                <a:cs typeface="ＭＳ Ｐゴシック" pitchFamily="-107" charset="-128"/>
              </a:rPr>
              <a:t>and network security in organizations was as follows. Corporate IT was tightly controlled.</a:t>
            </a:r>
          </a:p>
          <a:p>
            <a:r>
              <a:rPr lang="en-US" sz="1200" kern="1200" baseline="0" dirty="0" smtClean="0">
                <a:solidFill>
                  <a:schemeClr val="tx1"/>
                </a:solidFill>
                <a:latin typeface="Arial" charset="0"/>
                <a:ea typeface="ＭＳ Ｐゴシック" pitchFamily="-107" charset="-128"/>
                <a:cs typeface="ＭＳ Ｐゴシック" pitchFamily="-107" charset="-128"/>
              </a:rPr>
              <a:t>User devices were typically limited to Windows PCs. Business applications</a:t>
            </a:r>
          </a:p>
          <a:p>
            <a:r>
              <a:rPr lang="en-US" sz="1200" kern="1200" baseline="0" dirty="0" smtClean="0">
                <a:solidFill>
                  <a:schemeClr val="tx1"/>
                </a:solidFill>
                <a:latin typeface="Arial" charset="0"/>
                <a:ea typeface="ＭＳ Ｐゴシック" pitchFamily="-107" charset="-128"/>
                <a:cs typeface="ＭＳ Ｐゴシック" pitchFamily="-107" charset="-128"/>
              </a:rPr>
              <a:t>were controlled by IT and either run locally on endpoints or on physical servers</a:t>
            </a:r>
          </a:p>
          <a:p>
            <a:r>
              <a:rPr lang="en-US" sz="1200" kern="1200" baseline="0" dirty="0" smtClean="0">
                <a:solidFill>
                  <a:schemeClr val="tx1"/>
                </a:solidFill>
                <a:latin typeface="Arial" charset="0"/>
                <a:ea typeface="ＭＳ Ｐゴシック" pitchFamily="-107" charset="-128"/>
                <a:cs typeface="ＭＳ Ｐゴシック" pitchFamily="-107" charset="-128"/>
              </a:rPr>
              <a:t>in data centers. Network security was based upon clearly defined perimeters that</a:t>
            </a:r>
          </a:p>
          <a:p>
            <a:r>
              <a:rPr lang="en-US" sz="1200" kern="1200" baseline="0" dirty="0" smtClean="0">
                <a:solidFill>
                  <a:schemeClr val="tx1"/>
                </a:solidFill>
                <a:latin typeface="Arial" charset="0"/>
                <a:ea typeface="ＭＳ Ｐゴシック" pitchFamily="-107" charset="-128"/>
                <a:cs typeface="ＭＳ Ｐゴシック" pitchFamily="-107" charset="-128"/>
              </a:rPr>
              <a:t>separated trusted internal networks from the untrusted Internet. Today, there have</a:t>
            </a:r>
          </a:p>
          <a:p>
            <a:r>
              <a:rPr lang="en-US" sz="1200" kern="1200" baseline="0" dirty="0" smtClean="0">
                <a:solidFill>
                  <a:schemeClr val="tx1"/>
                </a:solidFill>
                <a:latin typeface="Arial" charset="0"/>
                <a:ea typeface="ＭＳ Ｐゴシック" pitchFamily="-107" charset="-128"/>
                <a:cs typeface="ＭＳ Ｐゴシック" pitchFamily="-107" charset="-128"/>
              </a:rPr>
              <a:t>been massive changes in each of these assumptions. An organization’s networks</a:t>
            </a:r>
          </a:p>
          <a:p>
            <a:r>
              <a:rPr lang="en-US" sz="1200" kern="1200" baseline="0" dirty="0" smtClean="0">
                <a:solidFill>
                  <a:schemeClr val="tx1"/>
                </a:solidFill>
                <a:latin typeface="Arial" charset="0"/>
                <a:ea typeface="ＭＳ Ｐゴシック" pitchFamily="-107" charset="-128"/>
                <a:cs typeface="ＭＳ Ｐゴシック" pitchFamily="-107" charset="-128"/>
              </a:rPr>
              <a:t>must accommodate the following:</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Growing use of new devices:  Organizations are experiencing significant growth</a:t>
            </a:r>
          </a:p>
          <a:p>
            <a:r>
              <a:rPr lang="en-US" sz="1200" kern="1200" baseline="0" dirty="0" smtClean="0">
                <a:solidFill>
                  <a:schemeClr val="tx1"/>
                </a:solidFill>
                <a:latin typeface="Arial" charset="0"/>
                <a:ea typeface="ＭＳ Ｐゴシック" pitchFamily="-107" charset="-128"/>
                <a:cs typeface="ＭＳ Ｐゴシック" pitchFamily="-107" charset="-128"/>
              </a:rPr>
              <a:t>in employee use of mobile devices. In many cases, employees are allowed to</a:t>
            </a:r>
          </a:p>
          <a:p>
            <a:r>
              <a:rPr lang="en-US" sz="1200" kern="1200" baseline="0" dirty="0" smtClean="0">
                <a:solidFill>
                  <a:schemeClr val="tx1"/>
                </a:solidFill>
                <a:latin typeface="Arial" charset="0"/>
                <a:ea typeface="ＭＳ Ｐゴシック" pitchFamily="-107" charset="-128"/>
                <a:cs typeface="ＭＳ Ｐゴシック" pitchFamily="-107" charset="-128"/>
              </a:rPr>
              <a:t>use a combination of endpoint devices as part of their day-to-day activities.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Cloud-based applications: Applications no longer run solely on physical</a:t>
            </a:r>
          </a:p>
          <a:p>
            <a:r>
              <a:rPr lang="en-US" sz="1200" kern="1200" baseline="0" dirty="0" smtClean="0">
                <a:solidFill>
                  <a:schemeClr val="tx1"/>
                </a:solidFill>
                <a:latin typeface="Arial" charset="0"/>
                <a:ea typeface="ＭＳ Ｐゴシック" pitchFamily="-107" charset="-128"/>
                <a:cs typeface="ＭＳ Ｐゴシック" pitchFamily="-107" charset="-128"/>
              </a:rPr>
              <a:t>servers in corporate data centers. Quite the opposite, applications can run</a:t>
            </a:r>
          </a:p>
          <a:p>
            <a:r>
              <a:rPr lang="en-US" sz="1200" kern="1200" baseline="0" dirty="0" smtClean="0">
                <a:solidFill>
                  <a:schemeClr val="tx1"/>
                </a:solidFill>
                <a:latin typeface="Arial" charset="0"/>
                <a:ea typeface="ＭＳ Ｐゴシック" pitchFamily="-107" charset="-128"/>
                <a:cs typeface="ＭＳ Ｐゴシック" pitchFamily="-107" charset="-128"/>
              </a:rPr>
              <a:t>anywhere—on traditional physical servers, on mobile virtual servers, or in the</a:t>
            </a:r>
          </a:p>
          <a:p>
            <a:r>
              <a:rPr lang="en-US" sz="1200" kern="1200" baseline="0" dirty="0" smtClean="0">
                <a:solidFill>
                  <a:schemeClr val="tx1"/>
                </a:solidFill>
                <a:latin typeface="Arial" charset="0"/>
                <a:ea typeface="ＭＳ Ｐゴシック" pitchFamily="-107" charset="-128"/>
                <a:cs typeface="ＭＳ Ｐゴシック" pitchFamily="-107" charset="-128"/>
              </a:rPr>
              <a:t>cloud. Additionally, end users can now take advantage of a wide variety of</a:t>
            </a:r>
          </a:p>
          <a:p>
            <a:r>
              <a:rPr lang="en-US" sz="1200" kern="1200" baseline="0" dirty="0" smtClean="0">
                <a:solidFill>
                  <a:schemeClr val="tx1"/>
                </a:solidFill>
                <a:latin typeface="Arial" charset="0"/>
                <a:ea typeface="ＭＳ Ｐゴシック" pitchFamily="-107" charset="-128"/>
                <a:cs typeface="ＭＳ Ｐゴシック" pitchFamily="-107" charset="-128"/>
              </a:rPr>
              <a:t>cloud-based applications and IT services for personal and professional use.</a:t>
            </a:r>
          </a:p>
          <a:p>
            <a:r>
              <a:rPr lang="en-US" sz="1200" kern="1200" baseline="0" dirty="0" smtClean="0">
                <a:solidFill>
                  <a:schemeClr val="tx1"/>
                </a:solidFill>
                <a:latin typeface="Arial" charset="0"/>
                <a:ea typeface="ＭＳ Ｐゴシック" pitchFamily="-107" charset="-128"/>
                <a:cs typeface="ＭＳ Ｐゴシック" pitchFamily="-107" charset="-128"/>
              </a:rPr>
              <a:t>Facebook can be used for an employee’s personal profiles or as a component</a:t>
            </a:r>
          </a:p>
          <a:p>
            <a:r>
              <a:rPr lang="en-US" sz="1200" kern="1200" baseline="0" dirty="0" smtClean="0">
                <a:solidFill>
                  <a:schemeClr val="tx1"/>
                </a:solidFill>
                <a:latin typeface="Arial" charset="0"/>
                <a:ea typeface="ＭＳ Ｐゴシック" pitchFamily="-107" charset="-128"/>
                <a:cs typeface="ＭＳ Ｐゴシック" pitchFamily="-107" charset="-128"/>
              </a:rPr>
              <a:t>of a corporate marketing campaign. Employees depend upon Skype to speak</a:t>
            </a:r>
          </a:p>
          <a:p>
            <a:r>
              <a:rPr lang="en-US" sz="1200" kern="1200" baseline="0" dirty="0" smtClean="0">
                <a:solidFill>
                  <a:schemeClr val="tx1"/>
                </a:solidFill>
                <a:latin typeface="Arial" charset="0"/>
                <a:ea typeface="ＭＳ Ｐゴシック" pitchFamily="-107" charset="-128"/>
                <a:cs typeface="ＭＳ Ｐゴシック" pitchFamily="-107" charset="-128"/>
              </a:rPr>
              <a:t>with friends abroad or for legitimate business video conferencing. Dropbox</a:t>
            </a:r>
          </a:p>
          <a:p>
            <a:r>
              <a:rPr lang="en-US" sz="1200" kern="1200" baseline="0" dirty="0" smtClean="0">
                <a:solidFill>
                  <a:schemeClr val="tx1"/>
                </a:solidFill>
                <a:latin typeface="Arial" charset="0"/>
                <a:ea typeface="ＭＳ Ｐゴシック" pitchFamily="-107" charset="-128"/>
                <a:cs typeface="ＭＳ Ｐゴシック" pitchFamily="-107" charset="-128"/>
              </a:rPr>
              <a:t>and Box can be used to distribute documents between corporate and personal</a:t>
            </a:r>
          </a:p>
          <a:p>
            <a:r>
              <a:rPr lang="en-US" sz="1200" kern="1200" baseline="0" dirty="0" smtClean="0">
                <a:solidFill>
                  <a:schemeClr val="tx1"/>
                </a:solidFill>
                <a:latin typeface="Arial" charset="0"/>
                <a:ea typeface="ＭＳ Ｐゴシック" pitchFamily="-107" charset="-128"/>
                <a:cs typeface="ＭＳ Ｐゴシック" pitchFamily="-107" charset="-128"/>
              </a:rPr>
              <a:t>devices for mobility and user productivity.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De-perimeterization: Given new device proliferation, application mobility,</a:t>
            </a:r>
          </a:p>
          <a:p>
            <a:r>
              <a:rPr lang="en-US" sz="1200" kern="1200" baseline="0" dirty="0" smtClean="0">
                <a:solidFill>
                  <a:schemeClr val="tx1"/>
                </a:solidFill>
                <a:latin typeface="Arial" charset="0"/>
                <a:ea typeface="ＭＳ Ｐゴシック" pitchFamily="-107" charset="-128"/>
                <a:cs typeface="ＭＳ Ｐゴシック" pitchFamily="-107" charset="-128"/>
              </a:rPr>
              <a:t>and cloud-based consumer and corporate services, the notion of a static network</a:t>
            </a:r>
          </a:p>
          <a:p>
            <a:r>
              <a:rPr lang="en-US" sz="1200" kern="1200" baseline="0" dirty="0" smtClean="0">
                <a:solidFill>
                  <a:schemeClr val="tx1"/>
                </a:solidFill>
                <a:latin typeface="Arial" charset="0"/>
                <a:ea typeface="ＭＳ Ｐゴシック" pitchFamily="-107" charset="-128"/>
                <a:cs typeface="ＭＳ Ｐゴシック" pitchFamily="-107" charset="-128"/>
              </a:rPr>
              <a:t>perimeter is all but gone. Now there are a multitude of network perimeters</a:t>
            </a:r>
          </a:p>
          <a:p>
            <a:r>
              <a:rPr lang="en-US" sz="1200" kern="1200" baseline="0" dirty="0" smtClean="0">
                <a:solidFill>
                  <a:schemeClr val="tx1"/>
                </a:solidFill>
                <a:latin typeface="Arial" charset="0"/>
                <a:ea typeface="ＭＳ Ｐゴシック" pitchFamily="-107" charset="-128"/>
                <a:cs typeface="ＭＳ Ｐゴシック" pitchFamily="-107" charset="-128"/>
              </a:rPr>
              <a:t>around devices, applications, users, and data. These perimeters have also</a:t>
            </a:r>
          </a:p>
          <a:p>
            <a:r>
              <a:rPr lang="en-US" sz="1200" kern="1200" baseline="0" dirty="0" smtClean="0">
                <a:solidFill>
                  <a:schemeClr val="tx1"/>
                </a:solidFill>
                <a:latin typeface="Arial" charset="0"/>
                <a:ea typeface="ＭＳ Ｐゴシック" pitchFamily="-107" charset="-128"/>
                <a:cs typeface="ＭＳ Ｐゴシック" pitchFamily="-107" charset="-128"/>
              </a:rPr>
              <a:t>become quite dynamic as they must adapt to various environmental conditions</a:t>
            </a:r>
          </a:p>
          <a:p>
            <a:r>
              <a:rPr lang="en-US" sz="1200" kern="1200" baseline="0" dirty="0" smtClean="0">
                <a:solidFill>
                  <a:schemeClr val="tx1"/>
                </a:solidFill>
                <a:latin typeface="Arial" charset="0"/>
                <a:ea typeface="ＭＳ Ｐゴシック" pitchFamily="-107" charset="-128"/>
                <a:cs typeface="ＭＳ Ｐゴシック" pitchFamily="-107" charset="-128"/>
              </a:rPr>
              <a:t>such as user role, device type, server virtualization mobility, network location,</a:t>
            </a:r>
          </a:p>
          <a:p>
            <a:r>
              <a:rPr lang="en-US" sz="1200" kern="1200" baseline="0" dirty="0" smtClean="0">
                <a:solidFill>
                  <a:schemeClr val="tx1"/>
                </a:solidFill>
                <a:latin typeface="Arial" charset="0"/>
                <a:ea typeface="ＭＳ Ｐゴシック" pitchFamily="-107" charset="-128"/>
                <a:cs typeface="ＭＳ Ｐゴシック" pitchFamily="-107" charset="-128"/>
              </a:rPr>
              <a:t>and time-of-day.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External business requirements: The enterprise must also provide guests,</a:t>
            </a:r>
          </a:p>
          <a:p>
            <a:r>
              <a:rPr lang="en-US" sz="1200" kern="1200" baseline="0" dirty="0" smtClean="0">
                <a:solidFill>
                  <a:schemeClr val="tx1"/>
                </a:solidFill>
                <a:latin typeface="Arial" charset="0"/>
                <a:ea typeface="ＭＳ Ｐゴシック" pitchFamily="-107" charset="-128"/>
                <a:cs typeface="ＭＳ Ｐゴシック" pitchFamily="-107" charset="-128"/>
              </a:rPr>
              <a:t>third-party contractors, and business partners network access using various</a:t>
            </a:r>
          </a:p>
          <a:p>
            <a:r>
              <a:rPr lang="en-US" sz="1200" kern="1200" baseline="0" dirty="0" smtClean="0">
                <a:solidFill>
                  <a:schemeClr val="tx1"/>
                </a:solidFill>
                <a:latin typeface="Arial" charset="0"/>
                <a:ea typeface="ＭＳ Ｐゴシック" pitchFamily="-107" charset="-128"/>
                <a:cs typeface="ＭＳ Ｐゴシック" pitchFamily="-107" charset="-128"/>
              </a:rPr>
              <a:t>devices from a multitude of locations.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The central element in all of these changes is the mobile computing device.</a:t>
            </a:r>
          </a:p>
          <a:p>
            <a:r>
              <a:rPr lang="en-US" sz="1200" kern="1200" baseline="0" dirty="0" smtClean="0">
                <a:solidFill>
                  <a:schemeClr val="tx1"/>
                </a:solidFill>
                <a:latin typeface="Arial" charset="0"/>
                <a:ea typeface="ＭＳ Ｐゴシック" pitchFamily="-107" charset="-128"/>
                <a:cs typeface="ＭＳ Ｐゴシック" pitchFamily="-107" charset="-128"/>
              </a:rPr>
              <a:t>Mobile devices have become an essential element for organizations as part of the</a:t>
            </a:r>
          </a:p>
          <a:p>
            <a:r>
              <a:rPr lang="en-US" sz="1200" kern="1200" baseline="0" dirty="0" smtClean="0">
                <a:solidFill>
                  <a:schemeClr val="tx1"/>
                </a:solidFill>
                <a:latin typeface="Arial" charset="0"/>
                <a:ea typeface="ＭＳ Ｐゴシック" pitchFamily="-107" charset="-128"/>
                <a:cs typeface="ＭＳ Ｐゴシック" pitchFamily="-107" charset="-128"/>
              </a:rPr>
              <a:t>overall network infrastructure. Mobile devices such as smartphones, tablets, and</a:t>
            </a:r>
          </a:p>
          <a:p>
            <a:r>
              <a:rPr lang="en-US" sz="1200" kern="1200" baseline="0" dirty="0" smtClean="0">
                <a:solidFill>
                  <a:schemeClr val="tx1"/>
                </a:solidFill>
                <a:latin typeface="Arial" charset="0"/>
                <a:ea typeface="ＭＳ Ｐゴシック" pitchFamily="-107" charset="-128"/>
                <a:cs typeface="ＭＳ Ｐゴシック" pitchFamily="-107" charset="-128"/>
              </a:rPr>
              <a:t>memory sticks provide increased convenience for individuals as well as the potential</a:t>
            </a:r>
          </a:p>
          <a:p>
            <a:r>
              <a:rPr lang="en-US" sz="1200" kern="1200" baseline="0" dirty="0" smtClean="0">
                <a:solidFill>
                  <a:schemeClr val="tx1"/>
                </a:solidFill>
                <a:latin typeface="Arial" charset="0"/>
                <a:ea typeface="ＭＳ Ｐゴシック" pitchFamily="-107" charset="-128"/>
                <a:cs typeface="ＭＳ Ｐゴシック" pitchFamily="-107" charset="-128"/>
              </a:rPr>
              <a:t>for increased productivity in the workplace. Because of their widespread use and</a:t>
            </a:r>
          </a:p>
          <a:p>
            <a:r>
              <a:rPr lang="en-US" sz="1200" kern="1200" baseline="0" dirty="0" smtClean="0">
                <a:solidFill>
                  <a:schemeClr val="tx1"/>
                </a:solidFill>
                <a:latin typeface="Arial" charset="0"/>
                <a:ea typeface="ＭＳ Ｐゴシック" pitchFamily="-107" charset="-128"/>
                <a:cs typeface="ＭＳ Ｐゴシック" pitchFamily="-107" charset="-128"/>
              </a:rPr>
              <a:t>unique characteristics, security for mobile devices is a pressing and complex issue.</a:t>
            </a:r>
          </a:p>
          <a:p>
            <a:r>
              <a:rPr lang="en-US" sz="1200" kern="1200" baseline="0" dirty="0" smtClean="0">
                <a:solidFill>
                  <a:schemeClr val="tx1"/>
                </a:solidFill>
                <a:latin typeface="Arial" charset="0"/>
                <a:ea typeface="ＭＳ Ｐゴシック" pitchFamily="-107" charset="-128"/>
                <a:cs typeface="ＭＳ Ｐゴシック" pitchFamily="-107" charset="-128"/>
              </a:rPr>
              <a:t>In essence, an organization needs to implement a security policy through a combination</a:t>
            </a:r>
          </a:p>
          <a:p>
            <a:r>
              <a:rPr lang="en-US" sz="1200" kern="1200" baseline="0" dirty="0" smtClean="0">
                <a:solidFill>
                  <a:schemeClr val="tx1"/>
                </a:solidFill>
                <a:latin typeface="Arial" charset="0"/>
                <a:ea typeface="ＭＳ Ｐゴシック" pitchFamily="-107" charset="-128"/>
                <a:cs typeface="ＭＳ Ｐゴシック" pitchFamily="-107" charset="-128"/>
              </a:rPr>
              <a:t>of security features built into the mobile devices and additional security controls</a:t>
            </a:r>
          </a:p>
          <a:p>
            <a:r>
              <a:rPr lang="en-US" sz="1200" kern="1200" baseline="0" dirty="0" smtClean="0">
                <a:solidFill>
                  <a:schemeClr val="tx1"/>
                </a:solidFill>
                <a:latin typeface="Arial" charset="0"/>
                <a:ea typeface="ＭＳ Ｐゴシック" pitchFamily="-107" charset="-128"/>
                <a:cs typeface="ＭＳ Ｐゴシック" pitchFamily="-107" charset="-128"/>
              </a:rPr>
              <a:t>provided by network components that regulate the use of the mobile devices.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10</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Mobile devices need additional, specialized protection measures beyond those</a:t>
            </a:r>
          </a:p>
          <a:p>
            <a:r>
              <a:rPr lang="en-US" sz="1200" kern="1200" baseline="0" dirty="0" smtClean="0">
                <a:solidFill>
                  <a:schemeClr val="tx1"/>
                </a:solidFill>
                <a:latin typeface="Arial" charset="0"/>
                <a:ea typeface="ＭＳ Ｐゴシック" pitchFamily="-107" charset="-128"/>
                <a:cs typeface="ＭＳ Ｐゴシック" pitchFamily="-107" charset="-128"/>
              </a:rPr>
              <a:t>implemented for other client devices, such as desktop and laptop devices that are</a:t>
            </a:r>
          </a:p>
          <a:p>
            <a:r>
              <a:rPr lang="en-US" sz="1200" kern="1200" baseline="0" dirty="0" smtClean="0">
                <a:solidFill>
                  <a:schemeClr val="tx1"/>
                </a:solidFill>
                <a:latin typeface="Arial" charset="0"/>
                <a:ea typeface="ＭＳ Ｐゴシック" pitchFamily="-107" charset="-128"/>
                <a:cs typeface="ＭＳ Ｐゴシック" pitchFamily="-107" charset="-128"/>
              </a:rPr>
              <a:t>used only within the organization’s facilities and on the organization’s networks.</a:t>
            </a:r>
          </a:p>
          <a:p>
            <a:r>
              <a:rPr lang="en-US" sz="1200" kern="1200" baseline="0" dirty="0" smtClean="0">
                <a:solidFill>
                  <a:schemeClr val="tx1"/>
                </a:solidFill>
                <a:latin typeface="Arial" charset="0"/>
                <a:ea typeface="ＭＳ Ｐゴシック" pitchFamily="-107" charset="-128"/>
                <a:cs typeface="ＭＳ Ｐゴシック" pitchFamily="-107" charset="-128"/>
              </a:rPr>
              <a:t>SP 800-14 (Guidelines for Managing and Securing Mobile Devices in the Enterprise ,</a:t>
            </a:r>
          </a:p>
          <a:p>
            <a:r>
              <a:rPr lang="en-US" sz="1200" kern="1200" baseline="0" dirty="0" smtClean="0">
                <a:solidFill>
                  <a:schemeClr val="tx1"/>
                </a:solidFill>
                <a:latin typeface="Arial" charset="0"/>
                <a:ea typeface="ＭＳ Ｐゴシック" pitchFamily="-107" charset="-128"/>
                <a:cs typeface="ＭＳ Ｐゴシック" pitchFamily="-107" charset="-128"/>
              </a:rPr>
              <a:t>July 2012) lists seven major security concerns for mobile devices. We examine each</a:t>
            </a:r>
          </a:p>
          <a:p>
            <a:r>
              <a:rPr lang="en-US" sz="1200" kern="1200" baseline="0" dirty="0" smtClean="0">
                <a:solidFill>
                  <a:schemeClr val="tx1"/>
                </a:solidFill>
                <a:latin typeface="Arial" charset="0"/>
                <a:ea typeface="ＭＳ Ｐゴシック" pitchFamily="-107" charset="-128"/>
                <a:cs typeface="ＭＳ Ｐゴシック" pitchFamily="-107" charset="-128"/>
              </a:rPr>
              <a:t>of these in turn.</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Lack of Physical Security Controls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Mobile devices are typically under the complete</a:t>
            </a:r>
          </a:p>
          <a:p>
            <a:r>
              <a:rPr lang="en-US" sz="1200" kern="1200" baseline="0" dirty="0" smtClean="0">
                <a:solidFill>
                  <a:schemeClr val="tx1"/>
                </a:solidFill>
                <a:latin typeface="Arial" charset="0"/>
                <a:ea typeface="ＭＳ Ｐゴシック" pitchFamily="-107" charset="-128"/>
                <a:cs typeface="ＭＳ Ｐゴシック" pitchFamily="-107" charset="-128"/>
              </a:rPr>
              <a:t>control of the user, and are used and kept in a variety of locations outside the</a:t>
            </a:r>
          </a:p>
          <a:p>
            <a:r>
              <a:rPr lang="en-US" sz="1200" kern="1200" baseline="0" dirty="0" smtClean="0">
                <a:solidFill>
                  <a:schemeClr val="tx1"/>
                </a:solidFill>
                <a:latin typeface="Arial" charset="0"/>
                <a:ea typeface="ＭＳ Ｐゴシック" pitchFamily="-107" charset="-128"/>
                <a:cs typeface="ＭＳ Ｐゴシック" pitchFamily="-107" charset="-128"/>
              </a:rPr>
              <a:t>organization’s control, including off premises. Even if a device is required to remain</a:t>
            </a:r>
          </a:p>
          <a:p>
            <a:r>
              <a:rPr lang="en-US" sz="1200" kern="1200" baseline="0" dirty="0" smtClean="0">
                <a:solidFill>
                  <a:schemeClr val="tx1"/>
                </a:solidFill>
                <a:latin typeface="Arial" charset="0"/>
                <a:ea typeface="ＭＳ Ｐゴシック" pitchFamily="-107" charset="-128"/>
                <a:cs typeface="ＭＳ Ｐゴシック" pitchFamily="-107" charset="-128"/>
              </a:rPr>
              <a:t>on premises, the user may move the device within the organization between secure</a:t>
            </a:r>
          </a:p>
          <a:p>
            <a:r>
              <a:rPr lang="en-US" sz="1200" kern="1200" baseline="0" dirty="0" smtClean="0">
                <a:solidFill>
                  <a:schemeClr val="tx1"/>
                </a:solidFill>
                <a:latin typeface="Arial" charset="0"/>
                <a:ea typeface="ＭＳ Ｐゴシック" pitchFamily="-107" charset="-128"/>
                <a:cs typeface="ＭＳ Ｐゴシック" pitchFamily="-107" charset="-128"/>
              </a:rPr>
              <a:t>and nonsecured locations. Thus, theft and tampering are realistic threats.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security policy for mobile devices must be based on the assumption that</a:t>
            </a:r>
          </a:p>
          <a:p>
            <a:r>
              <a:rPr lang="en-US" sz="1200" kern="1200" baseline="0" dirty="0" smtClean="0">
                <a:solidFill>
                  <a:schemeClr val="tx1"/>
                </a:solidFill>
                <a:latin typeface="Arial" charset="0"/>
                <a:ea typeface="ＭＳ Ｐゴシック" pitchFamily="-107" charset="-128"/>
                <a:cs typeface="ＭＳ Ｐゴシック" pitchFamily="-107" charset="-128"/>
              </a:rPr>
              <a:t>any mobile device may be stolen or at least accessed by a malicious party. The threat</a:t>
            </a:r>
          </a:p>
          <a:p>
            <a:r>
              <a:rPr lang="en-US" sz="1200" kern="1200" baseline="0" dirty="0" smtClean="0">
                <a:solidFill>
                  <a:schemeClr val="tx1"/>
                </a:solidFill>
                <a:latin typeface="Arial" charset="0"/>
                <a:ea typeface="ＭＳ Ｐゴシック" pitchFamily="-107" charset="-128"/>
                <a:cs typeface="ＭＳ Ｐゴシック" pitchFamily="-107" charset="-128"/>
              </a:rPr>
              <a:t> is twofold: A malicious party may attempt to recover sensitive data from the device</a:t>
            </a:r>
          </a:p>
          <a:p>
            <a:r>
              <a:rPr lang="en-US" sz="1200" kern="1200" baseline="0" dirty="0" smtClean="0">
                <a:solidFill>
                  <a:schemeClr val="tx1"/>
                </a:solidFill>
                <a:latin typeface="Arial" charset="0"/>
                <a:ea typeface="ＭＳ Ｐゴシック" pitchFamily="-107" charset="-128"/>
                <a:cs typeface="ＭＳ Ｐゴシック" pitchFamily="-107" charset="-128"/>
              </a:rPr>
              <a:t>itself, or may use the device to gain access to the organization’s resources.</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Use of Untrusted Mobile Devices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In addition to company-issued and company controlled</a:t>
            </a:r>
          </a:p>
          <a:p>
            <a:r>
              <a:rPr lang="en-US" sz="1200" b="0" kern="1200" baseline="0" dirty="0" smtClean="0">
                <a:solidFill>
                  <a:schemeClr val="tx1"/>
                </a:solidFill>
                <a:latin typeface="Arial" charset="0"/>
                <a:ea typeface="ＭＳ Ｐゴシック" pitchFamily="-107" charset="-128"/>
                <a:cs typeface="ＭＳ Ｐゴシック" pitchFamily="-107" charset="-128"/>
              </a:rPr>
              <a:t>mobile devices, virtually all employees will have personal smartphones</a:t>
            </a:r>
          </a:p>
          <a:p>
            <a:r>
              <a:rPr lang="en-US" sz="1200" b="0" kern="1200" baseline="0" dirty="0" smtClean="0">
                <a:solidFill>
                  <a:schemeClr val="tx1"/>
                </a:solidFill>
                <a:latin typeface="Arial" charset="0"/>
                <a:ea typeface="ＭＳ Ｐゴシック" pitchFamily="-107" charset="-128"/>
                <a:cs typeface="ＭＳ Ｐゴシック" pitchFamily="-107" charset="-128"/>
              </a:rPr>
              <a:t>and/or tablets. The organization must assume that these devices are not trustworthy.</a:t>
            </a:r>
          </a:p>
          <a:p>
            <a:r>
              <a:rPr lang="en-US" sz="1200" b="0" kern="1200" baseline="0" dirty="0" smtClean="0">
                <a:solidFill>
                  <a:schemeClr val="tx1"/>
                </a:solidFill>
                <a:latin typeface="Arial" charset="0"/>
                <a:ea typeface="ＭＳ Ｐゴシック" pitchFamily="-107" charset="-128"/>
                <a:cs typeface="ＭＳ Ｐゴシック" pitchFamily="-107" charset="-128"/>
              </a:rPr>
              <a:t>That is, the devices may not employ encryption and either the user or a third</a:t>
            </a:r>
          </a:p>
          <a:p>
            <a:r>
              <a:rPr lang="en-US" sz="1200" b="0" kern="1200" baseline="0" dirty="0" smtClean="0">
                <a:solidFill>
                  <a:schemeClr val="tx1"/>
                </a:solidFill>
                <a:latin typeface="Arial" charset="0"/>
                <a:ea typeface="ＭＳ Ｐゴシック" pitchFamily="-107" charset="-128"/>
                <a:cs typeface="ＭＳ Ｐゴシック" pitchFamily="-107" charset="-128"/>
              </a:rPr>
              <a:t>party may have installed a bypass to the built-in restrictions on security, operating</a:t>
            </a:r>
          </a:p>
          <a:p>
            <a:r>
              <a:rPr lang="en-US" sz="1200" b="0" kern="1200" baseline="0" dirty="0" smtClean="0">
                <a:solidFill>
                  <a:schemeClr val="tx1"/>
                </a:solidFill>
                <a:latin typeface="Arial" charset="0"/>
                <a:ea typeface="ＭＳ Ｐゴシック" pitchFamily="-107" charset="-128"/>
                <a:cs typeface="ＭＳ Ｐゴシック" pitchFamily="-107" charset="-128"/>
              </a:rPr>
              <a:t>system use, and so on.</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Use of Untrusted Networks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If a mobile device is used on premises, it can connect</a:t>
            </a:r>
          </a:p>
          <a:p>
            <a:r>
              <a:rPr lang="en-US" sz="1200" b="0" kern="1200" baseline="0" dirty="0" smtClean="0">
                <a:solidFill>
                  <a:schemeClr val="tx1"/>
                </a:solidFill>
                <a:latin typeface="Arial" charset="0"/>
                <a:ea typeface="ＭＳ Ｐゴシック" pitchFamily="-107" charset="-128"/>
                <a:cs typeface="ＭＳ Ｐゴシック" pitchFamily="-107" charset="-128"/>
              </a:rPr>
              <a:t>to organization resources over the organization’s own in-house wireless networks.</a:t>
            </a:r>
          </a:p>
          <a:p>
            <a:r>
              <a:rPr lang="en-US" sz="1200" b="0" kern="1200" baseline="0" dirty="0" smtClean="0">
                <a:solidFill>
                  <a:schemeClr val="tx1"/>
                </a:solidFill>
                <a:latin typeface="Arial" charset="0"/>
                <a:ea typeface="ＭＳ Ｐゴシック" pitchFamily="-107" charset="-128"/>
                <a:cs typeface="ＭＳ Ｐゴシック" pitchFamily="-107" charset="-128"/>
              </a:rPr>
              <a:t>However, for off-premises use, the user will typically access </a:t>
            </a:r>
            <a:r>
              <a:rPr lang="en-US" sz="1200" kern="1200" baseline="0" dirty="0" smtClean="0">
                <a:solidFill>
                  <a:schemeClr val="tx1"/>
                </a:solidFill>
                <a:latin typeface="Arial" charset="0"/>
                <a:ea typeface="ＭＳ Ｐゴシック" pitchFamily="-107" charset="-128"/>
                <a:cs typeface="ＭＳ Ｐゴシック" pitchFamily="-107" charset="-128"/>
              </a:rPr>
              <a:t>organizational</a:t>
            </a:r>
          </a:p>
          <a:p>
            <a:r>
              <a:rPr lang="en-US" sz="1200" kern="1200" baseline="0" dirty="0" smtClean="0">
                <a:solidFill>
                  <a:schemeClr val="tx1"/>
                </a:solidFill>
                <a:latin typeface="Arial" charset="0"/>
                <a:ea typeface="ＭＳ Ｐゴシック" pitchFamily="-107" charset="-128"/>
                <a:cs typeface="ＭＳ Ｐゴシック" pitchFamily="-107" charset="-128"/>
              </a:rPr>
              <a:t>resources via Wi-Fi or cellular access to the Internet and from the Internet to the</a:t>
            </a:r>
          </a:p>
          <a:p>
            <a:r>
              <a:rPr lang="en-US" sz="1200" kern="1200" baseline="0" dirty="0" smtClean="0">
                <a:solidFill>
                  <a:schemeClr val="tx1"/>
                </a:solidFill>
                <a:latin typeface="Arial" charset="0"/>
                <a:ea typeface="ＭＳ Ｐゴシック" pitchFamily="-107" charset="-128"/>
                <a:cs typeface="ＭＳ Ｐゴシック" pitchFamily="-107" charset="-128"/>
              </a:rPr>
              <a:t>organization. Thus, traffic that includes an off-premises segment is potentially susceptible</a:t>
            </a:r>
          </a:p>
          <a:p>
            <a:r>
              <a:rPr lang="en-US" sz="1200" kern="1200" baseline="0" dirty="0" smtClean="0">
                <a:solidFill>
                  <a:schemeClr val="tx1"/>
                </a:solidFill>
                <a:latin typeface="Arial" charset="0"/>
                <a:ea typeface="ＭＳ Ｐゴシック" pitchFamily="-107" charset="-128"/>
                <a:cs typeface="ＭＳ Ｐゴシック" pitchFamily="-107" charset="-128"/>
              </a:rPr>
              <a:t>to eavesdropping or man-in-the-middle types of attacks. Thus, the security</a:t>
            </a:r>
          </a:p>
          <a:p>
            <a:r>
              <a:rPr lang="en-US" sz="1200" kern="1200" baseline="0" dirty="0" smtClean="0">
                <a:solidFill>
                  <a:schemeClr val="tx1"/>
                </a:solidFill>
                <a:latin typeface="Arial" charset="0"/>
                <a:ea typeface="ＭＳ Ｐゴシック" pitchFamily="-107" charset="-128"/>
                <a:cs typeface="ＭＳ Ｐゴシック" pitchFamily="-107" charset="-128"/>
              </a:rPr>
              <a:t>policy must be based on the assumption that the networks between the mobile device</a:t>
            </a:r>
          </a:p>
          <a:p>
            <a:r>
              <a:rPr lang="en-US" sz="1200" kern="1200" baseline="0" dirty="0" smtClean="0">
                <a:solidFill>
                  <a:schemeClr val="tx1"/>
                </a:solidFill>
                <a:latin typeface="Arial" charset="0"/>
                <a:ea typeface="ＭＳ Ｐゴシック" pitchFamily="-107" charset="-128"/>
                <a:cs typeface="ＭＳ Ｐゴシック" pitchFamily="-107" charset="-128"/>
              </a:rPr>
              <a:t>and the organization are not trustworthy.</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Use of Applications Created by Unknown Parties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By design, it is easy to find</a:t>
            </a:r>
          </a:p>
          <a:p>
            <a:r>
              <a:rPr lang="en-US" sz="1200" kern="1200" baseline="0" dirty="0" smtClean="0">
                <a:solidFill>
                  <a:schemeClr val="tx1"/>
                </a:solidFill>
                <a:latin typeface="Arial" charset="0"/>
                <a:ea typeface="ＭＳ Ｐゴシック" pitchFamily="-107" charset="-128"/>
                <a:cs typeface="ＭＳ Ｐゴシック" pitchFamily="-107" charset="-128"/>
              </a:rPr>
              <a:t>and install third-party applications on mobile devices. This poses the obvious risk of</a:t>
            </a:r>
          </a:p>
          <a:p>
            <a:r>
              <a:rPr lang="en-US" sz="1200" kern="1200" baseline="0" dirty="0" smtClean="0">
                <a:solidFill>
                  <a:schemeClr val="tx1"/>
                </a:solidFill>
                <a:latin typeface="Arial" charset="0"/>
                <a:ea typeface="ＭＳ Ｐゴシック" pitchFamily="-107" charset="-128"/>
                <a:cs typeface="ＭＳ Ｐゴシック" pitchFamily="-107" charset="-128"/>
              </a:rPr>
              <a:t>installing malicious software. An organization has several options for dealing with</a:t>
            </a:r>
          </a:p>
          <a:p>
            <a:r>
              <a:rPr lang="en-US" sz="1200" kern="1200" baseline="0" dirty="0" smtClean="0">
                <a:solidFill>
                  <a:schemeClr val="tx1"/>
                </a:solidFill>
                <a:latin typeface="Arial" charset="0"/>
                <a:ea typeface="ＭＳ Ｐゴシック" pitchFamily="-107" charset="-128"/>
                <a:cs typeface="ＭＳ Ｐゴシック" pitchFamily="-107" charset="-128"/>
              </a:rPr>
              <a:t>this threat, as described subsequently.</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Interaction with Other Systems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A common feature found on smartphones and</a:t>
            </a:r>
          </a:p>
          <a:p>
            <a:r>
              <a:rPr lang="en-US" sz="1200" kern="1200" baseline="0" dirty="0" smtClean="0">
                <a:solidFill>
                  <a:schemeClr val="tx1"/>
                </a:solidFill>
                <a:latin typeface="Arial" charset="0"/>
                <a:ea typeface="ＭＳ Ｐゴシック" pitchFamily="-107" charset="-128"/>
                <a:cs typeface="ＭＳ Ｐゴシック" pitchFamily="-107" charset="-128"/>
              </a:rPr>
              <a:t>tablets is the ability to automatically synchronize data, apps, contacts, photos, and</a:t>
            </a:r>
          </a:p>
          <a:p>
            <a:r>
              <a:rPr lang="en-US" sz="1200" kern="1200" baseline="0" dirty="0" smtClean="0">
                <a:solidFill>
                  <a:schemeClr val="tx1"/>
                </a:solidFill>
                <a:latin typeface="Arial" charset="0"/>
                <a:ea typeface="ＭＳ Ｐゴシック" pitchFamily="-107" charset="-128"/>
                <a:cs typeface="ＭＳ Ｐゴシック" pitchFamily="-107" charset="-128"/>
              </a:rPr>
              <a:t>so on with other computing devices and with cloud-based storage. Unless an organization</a:t>
            </a:r>
          </a:p>
          <a:p>
            <a:r>
              <a:rPr lang="en-US" sz="1200" kern="1200" baseline="0" dirty="0" smtClean="0">
                <a:solidFill>
                  <a:schemeClr val="tx1"/>
                </a:solidFill>
                <a:latin typeface="Arial" charset="0"/>
                <a:ea typeface="ＭＳ Ｐゴシック" pitchFamily="-107" charset="-128"/>
                <a:cs typeface="ＭＳ Ｐゴシック" pitchFamily="-107" charset="-128"/>
              </a:rPr>
              <a:t>has control of all the devices involved in synchronization, there is considerable</a:t>
            </a:r>
          </a:p>
          <a:p>
            <a:r>
              <a:rPr lang="en-US" sz="1200" kern="1200" baseline="0" dirty="0" smtClean="0">
                <a:solidFill>
                  <a:schemeClr val="tx1"/>
                </a:solidFill>
                <a:latin typeface="Arial" charset="0"/>
                <a:ea typeface="ＭＳ Ｐゴシック" pitchFamily="-107" charset="-128"/>
                <a:cs typeface="ＭＳ Ｐゴシック" pitchFamily="-107" charset="-128"/>
              </a:rPr>
              <a:t>risk of the organization’s data being stored in an unsecured location, plus the</a:t>
            </a:r>
          </a:p>
          <a:p>
            <a:r>
              <a:rPr lang="en-US" sz="1200" kern="1200" baseline="0" dirty="0" smtClean="0">
                <a:solidFill>
                  <a:schemeClr val="tx1"/>
                </a:solidFill>
                <a:latin typeface="Arial" charset="0"/>
                <a:ea typeface="ＭＳ Ｐゴシック" pitchFamily="-107" charset="-128"/>
                <a:cs typeface="ＭＳ Ｐゴシック" pitchFamily="-107" charset="-128"/>
              </a:rPr>
              <a:t>risk of the introduction of malware.</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Use of Untrusted Content </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Mobile devices may access and use content that other</a:t>
            </a:r>
          </a:p>
          <a:p>
            <a:r>
              <a:rPr lang="en-US" sz="1200" kern="1200" baseline="0" dirty="0" smtClean="0">
                <a:solidFill>
                  <a:schemeClr val="tx1"/>
                </a:solidFill>
                <a:latin typeface="Arial" charset="0"/>
                <a:ea typeface="ＭＳ Ｐゴシック" pitchFamily="-107" charset="-128"/>
                <a:cs typeface="ＭＳ Ｐゴシック" pitchFamily="-107" charset="-128"/>
              </a:rPr>
              <a:t>computing devices do not encounter. An example is the Quick Response (QR)</a:t>
            </a:r>
          </a:p>
          <a:p>
            <a:r>
              <a:rPr lang="en-US" sz="1200" kern="1200" baseline="0" dirty="0" smtClean="0">
                <a:solidFill>
                  <a:schemeClr val="tx1"/>
                </a:solidFill>
                <a:latin typeface="Arial" charset="0"/>
                <a:ea typeface="ＭＳ Ｐゴシック" pitchFamily="-107" charset="-128"/>
                <a:cs typeface="ＭＳ Ｐゴシック" pitchFamily="-107" charset="-128"/>
              </a:rPr>
              <a:t>code, which is a two-dimensional barcode. QR codes are designed to be captured</a:t>
            </a:r>
          </a:p>
          <a:p>
            <a:r>
              <a:rPr lang="en-US" sz="1200" kern="1200" baseline="0" dirty="0" smtClean="0">
                <a:solidFill>
                  <a:schemeClr val="tx1"/>
                </a:solidFill>
                <a:latin typeface="Arial" charset="0"/>
                <a:ea typeface="ＭＳ Ｐゴシック" pitchFamily="-107" charset="-128"/>
                <a:cs typeface="ＭＳ Ｐゴシック" pitchFamily="-107" charset="-128"/>
              </a:rPr>
              <a:t>by a mobile device camera and used by the mobile device. The QR code translates</a:t>
            </a:r>
          </a:p>
          <a:p>
            <a:r>
              <a:rPr lang="en-US" sz="1200" kern="1200" baseline="0" dirty="0" smtClean="0">
                <a:solidFill>
                  <a:schemeClr val="tx1"/>
                </a:solidFill>
                <a:latin typeface="Arial" charset="0"/>
                <a:ea typeface="ＭＳ Ｐゴシック" pitchFamily="-107" charset="-128"/>
                <a:cs typeface="ＭＳ Ｐゴシック" pitchFamily="-107" charset="-128"/>
              </a:rPr>
              <a:t>to a URL, so that a malicious QR code could direct the mobile device to malicious</a:t>
            </a:r>
          </a:p>
          <a:p>
            <a:r>
              <a:rPr lang="en-US" sz="1200" kern="1200" baseline="0" dirty="0" smtClean="0">
                <a:solidFill>
                  <a:schemeClr val="tx1"/>
                </a:solidFill>
                <a:latin typeface="Arial" charset="0"/>
                <a:ea typeface="ＭＳ Ｐゴシック" pitchFamily="-107" charset="-128"/>
                <a:cs typeface="ＭＳ Ｐゴシック" pitchFamily="-107" charset="-128"/>
              </a:rPr>
              <a:t>Web sites.</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Use of Location Services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The GPS capability on mobile devices can be used to</a:t>
            </a:r>
          </a:p>
          <a:p>
            <a:r>
              <a:rPr lang="en-US" sz="1200" kern="1200" baseline="0" dirty="0" smtClean="0">
                <a:solidFill>
                  <a:schemeClr val="tx1"/>
                </a:solidFill>
                <a:latin typeface="Arial" charset="0"/>
                <a:ea typeface="ＭＳ Ｐゴシック" pitchFamily="-107" charset="-128"/>
                <a:cs typeface="ＭＳ Ｐゴシック" pitchFamily="-107" charset="-128"/>
              </a:rPr>
              <a:t>maintain a knowledge of the physical location of the device. While this feature</a:t>
            </a:r>
          </a:p>
          <a:p>
            <a:r>
              <a:rPr lang="en-US" sz="1200" kern="1200" baseline="0" dirty="0" smtClean="0">
                <a:solidFill>
                  <a:schemeClr val="tx1"/>
                </a:solidFill>
                <a:latin typeface="Arial" charset="0"/>
                <a:ea typeface="ＭＳ Ｐゴシック" pitchFamily="-107" charset="-128"/>
                <a:cs typeface="ＭＳ Ｐゴシック" pitchFamily="-107" charset="-128"/>
              </a:rPr>
              <a:t>might be useful to an organization as part of a presence service, it creates security</a:t>
            </a:r>
          </a:p>
          <a:p>
            <a:r>
              <a:rPr lang="en-US" sz="1200" kern="1200" baseline="0" dirty="0" smtClean="0">
                <a:solidFill>
                  <a:schemeClr val="tx1"/>
                </a:solidFill>
                <a:latin typeface="Arial" charset="0"/>
                <a:ea typeface="ＭＳ Ｐゴシック" pitchFamily="-107" charset="-128"/>
                <a:cs typeface="ＭＳ Ｐゴシック" pitchFamily="-107" charset="-128"/>
              </a:rPr>
              <a:t>risks. An attacker can use the location information to determine where the device</a:t>
            </a:r>
          </a:p>
          <a:p>
            <a:r>
              <a:rPr lang="en-US" sz="1200" kern="1200" baseline="0" dirty="0" smtClean="0">
                <a:solidFill>
                  <a:schemeClr val="tx1"/>
                </a:solidFill>
                <a:latin typeface="Arial" charset="0"/>
                <a:ea typeface="ＭＳ Ｐゴシック" pitchFamily="-107" charset="-128"/>
                <a:cs typeface="ＭＳ Ｐゴシック" pitchFamily="-107" charset="-128"/>
              </a:rPr>
              <a:t>and user are located, which may be of use to the attacker.</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With the threats listed in the preceding discussion in mind, we outline the principal</a:t>
            </a:r>
          </a:p>
          <a:p>
            <a:r>
              <a:rPr lang="en-US" sz="1200" kern="1200" baseline="0" dirty="0" smtClean="0">
                <a:solidFill>
                  <a:schemeClr val="tx1"/>
                </a:solidFill>
                <a:latin typeface="Arial" charset="0"/>
                <a:ea typeface="ＭＳ Ｐゴシック" pitchFamily="-107" charset="-128"/>
                <a:cs typeface="ＭＳ Ｐゴシック" pitchFamily="-107" charset="-128"/>
              </a:rPr>
              <a:t>elements of a mobile device security strategy. They fall into three categories: device</a:t>
            </a:r>
          </a:p>
          <a:p>
            <a:r>
              <a:rPr lang="en-US" sz="1200" kern="1200" baseline="0" dirty="0" smtClean="0">
                <a:solidFill>
                  <a:schemeClr val="tx1"/>
                </a:solidFill>
                <a:latin typeface="Arial" charset="0"/>
                <a:ea typeface="ＭＳ Ｐゴシック" pitchFamily="-107" charset="-128"/>
                <a:cs typeface="ＭＳ Ｐゴシック" pitchFamily="-107" charset="-128"/>
              </a:rPr>
              <a:t>security, client/server traffic security, and barrier security (Figure 18.2).</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Device Security </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A number of organizations will supply mobile devices for employee</a:t>
            </a:r>
          </a:p>
          <a:p>
            <a:r>
              <a:rPr lang="en-US" sz="1200" kern="1200" baseline="0" dirty="0" smtClean="0">
                <a:solidFill>
                  <a:schemeClr val="tx1"/>
                </a:solidFill>
                <a:latin typeface="Arial" charset="0"/>
                <a:ea typeface="ＭＳ Ｐゴシック" pitchFamily="-107" charset="-128"/>
                <a:cs typeface="ＭＳ Ｐゴシック" pitchFamily="-107" charset="-128"/>
              </a:rPr>
              <a:t>use and preconfigure those devices to conform to the enterprise security policy.</a:t>
            </a:r>
          </a:p>
          <a:p>
            <a:r>
              <a:rPr lang="en-US" sz="1200" kern="1200" baseline="0" dirty="0" smtClean="0">
                <a:solidFill>
                  <a:schemeClr val="tx1"/>
                </a:solidFill>
                <a:latin typeface="Arial" charset="0"/>
                <a:ea typeface="ＭＳ Ｐゴシック" pitchFamily="-107" charset="-128"/>
                <a:cs typeface="ＭＳ Ｐゴシック" pitchFamily="-107" charset="-128"/>
              </a:rPr>
              <a:t>However, many organizations will find it convenient or even necessary to adopt a bring-your-</a:t>
            </a:r>
          </a:p>
          <a:p>
            <a:r>
              <a:rPr lang="en-US" sz="1200" kern="1200" baseline="0" dirty="0" smtClean="0">
                <a:solidFill>
                  <a:schemeClr val="tx1"/>
                </a:solidFill>
                <a:latin typeface="Arial" charset="0"/>
                <a:ea typeface="ＭＳ Ｐゴシック" pitchFamily="-107" charset="-128"/>
                <a:cs typeface="ＭＳ Ｐゴシック" pitchFamily="-107" charset="-128"/>
              </a:rPr>
              <a:t>own-device (BYOD) policy that allows the personal mobile devices of employees</a:t>
            </a:r>
          </a:p>
          <a:p>
            <a:r>
              <a:rPr lang="en-US" sz="1200" kern="1200" baseline="0" dirty="0" smtClean="0">
                <a:solidFill>
                  <a:schemeClr val="tx1"/>
                </a:solidFill>
                <a:latin typeface="Arial" charset="0"/>
                <a:ea typeface="ＭＳ Ｐゴシック" pitchFamily="-107" charset="-128"/>
                <a:cs typeface="ＭＳ Ｐゴシック" pitchFamily="-107" charset="-128"/>
              </a:rPr>
              <a:t>to have access to corporate resources. IT managers should be able to inspect each</a:t>
            </a:r>
          </a:p>
          <a:p>
            <a:r>
              <a:rPr lang="en-US" sz="1200" kern="1200" baseline="0" dirty="0" smtClean="0">
                <a:solidFill>
                  <a:schemeClr val="tx1"/>
                </a:solidFill>
                <a:latin typeface="Arial" charset="0"/>
                <a:ea typeface="ＭＳ Ｐゴシック" pitchFamily="-107" charset="-128"/>
                <a:cs typeface="ＭＳ Ｐゴシック" pitchFamily="-107" charset="-128"/>
              </a:rPr>
              <a:t>device before allowing network access. IT will want to establish configuration guidelines</a:t>
            </a:r>
          </a:p>
          <a:p>
            <a:r>
              <a:rPr lang="en-US" sz="1200" kern="1200" baseline="0" dirty="0" smtClean="0">
                <a:solidFill>
                  <a:schemeClr val="tx1"/>
                </a:solidFill>
                <a:latin typeface="Arial" charset="0"/>
                <a:ea typeface="ＭＳ Ｐゴシック" pitchFamily="-107" charset="-128"/>
                <a:cs typeface="ＭＳ Ｐゴシック" pitchFamily="-107" charset="-128"/>
              </a:rPr>
              <a:t>for operating systems and applications. For example, “rooted” or “jail-broken”</a:t>
            </a:r>
          </a:p>
          <a:p>
            <a:r>
              <a:rPr lang="en-US" sz="1200" kern="1200" baseline="0" dirty="0" smtClean="0">
                <a:solidFill>
                  <a:schemeClr val="tx1"/>
                </a:solidFill>
                <a:latin typeface="Arial" charset="0"/>
                <a:ea typeface="ＭＳ Ｐゴシック" pitchFamily="-107" charset="-128"/>
                <a:cs typeface="ＭＳ Ｐゴシック" pitchFamily="-107" charset="-128"/>
              </a:rPr>
              <a:t>devices are not permitted on the network, and mobile devices cannot store corporate</a:t>
            </a:r>
          </a:p>
          <a:p>
            <a:r>
              <a:rPr lang="en-US" sz="1200" kern="1200" baseline="0" dirty="0" smtClean="0">
                <a:solidFill>
                  <a:schemeClr val="tx1"/>
                </a:solidFill>
                <a:latin typeface="Arial" charset="0"/>
                <a:ea typeface="ＭＳ Ｐゴシック" pitchFamily="-107" charset="-128"/>
                <a:cs typeface="ＭＳ Ｐゴシック" pitchFamily="-107" charset="-128"/>
              </a:rPr>
              <a:t>contacts on local storage. Whether a device is owned by the organization or BYOD, the</a:t>
            </a:r>
          </a:p>
          <a:p>
            <a:r>
              <a:rPr lang="en-US" sz="1200" kern="1200" baseline="0" dirty="0" smtClean="0">
                <a:solidFill>
                  <a:schemeClr val="tx1"/>
                </a:solidFill>
                <a:latin typeface="Arial" charset="0"/>
                <a:ea typeface="ＭＳ Ｐゴシック" pitchFamily="-107" charset="-128"/>
                <a:cs typeface="ＭＳ Ｐゴシック" pitchFamily="-107" charset="-128"/>
              </a:rPr>
              <a:t>organization should configure the device with security controls, including the following:</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Enable auto-lock, which causes the device to lock if it has not been used for a</a:t>
            </a:r>
          </a:p>
          <a:p>
            <a:r>
              <a:rPr lang="en-US" sz="1200" kern="1200" baseline="0" dirty="0" smtClean="0">
                <a:solidFill>
                  <a:schemeClr val="tx1"/>
                </a:solidFill>
                <a:latin typeface="Arial" charset="0"/>
                <a:ea typeface="ＭＳ Ｐゴシック" pitchFamily="-107" charset="-128"/>
                <a:cs typeface="ＭＳ Ｐゴシック" pitchFamily="-107" charset="-128"/>
              </a:rPr>
              <a:t>given amount of time, requiring the user to re-enter a four-digit PIN or a password</a:t>
            </a:r>
          </a:p>
          <a:p>
            <a:r>
              <a:rPr lang="en-US" sz="1200" kern="1200" baseline="0" dirty="0" smtClean="0">
                <a:solidFill>
                  <a:schemeClr val="tx1"/>
                </a:solidFill>
                <a:latin typeface="Arial" charset="0"/>
                <a:ea typeface="ＭＳ Ｐゴシック" pitchFamily="-107" charset="-128"/>
                <a:cs typeface="ＭＳ Ｐゴシック" pitchFamily="-107" charset="-128"/>
              </a:rPr>
              <a:t>to re-activate the device.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Enable password or PIN protection. The PIN or password is needed to unlock</a:t>
            </a:r>
          </a:p>
          <a:p>
            <a:r>
              <a:rPr lang="en-US" sz="1200" kern="1200" baseline="0" dirty="0" smtClean="0">
                <a:solidFill>
                  <a:schemeClr val="tx1"/>
                </a:solidFill>
                <a:latin typeface="Arial" charset="0"/>
                <a:ea typeface="ＭＳ Ｐゴシック" pitchFamily="-107" charset="-128"/>
                <a:cs typeface="ＭＳ Ｐゴシック" pitchFamily="-107" charset="-128"/>
              </a:rPr>
              <a:t>the device. In addition, it can be configured so that e-mail and other data on</a:t>
            </a:r>
          </a:p>
          <a:p>
            <a:r>
              <a:rPr lang="en-US" sz="1200" kern="1200" baseline="0" dirty="0" smtClean="0">
                <a:solidFill>
                  <a:schemeClr val="tx1"/>
                </a:solidFill>
                <a:latin typeface="Arial" charset="0"/>
                <a:ea typeface="ＭＳ Ｐゴシック" pitchFamily="-107" charset="-128"/>
                <a:cs typeface="ＭＳ Ｐゴシック" pitchFamily="-107" charset="-128"/>
              </a:rPr>
              <a:t>the device are encrypted using the PIN or password and can only be retrieved</a:t>
            </a:r>
          </a:p>
          <a:p>
            <a:r>
              <a:rPr lang="en-US" sz="1200" kern="1200" baseline="0" dirty="0" smtClean="0">
                <a:solidFill>
                  <a:schemeClr val="tx1"/>
                </a:solidFill>
                <a:latin typeface="Arial" charset="0"/>
                <a:ea typeface="ＭＳ Ｐゴシック" pitchFamily="-107" charset="-128"/>
                <a:cs typeface="ＭＳ Ｐゴシック" pitchFamily="-107" charset="-128"/>
              </a:rPr>
              <a:t>with the PIN or password.</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Avoid using auto-complete features that remember user names or passwords.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Enable remote wipe.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Ensure that SSL protection is enabled, if available.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Make sure that software, including operating systems and applications, is up</a:t>
            </a:r>
          </a:p>
          <a:p>
            <a:r>
              <a:rPr lang="en-US" sz="1200" kern="1200" baseline="0" dirty="0" smtClean="0">
                <a:solidFill>
                  <a:schemeClr val="tx1"/>
                </a:solidFill>
                <a:latin typeface="Arial" charset="0"/>
                <a:ea typeface="ＭＳ Ｐゴシック" pitchFamily="-107" charset="-128"/>
                <a:cs typeface="ＭＳ Ｐゴシック" pitchFamily="-107" charset="-128"/>
              </a:rPr>
              <a:t>to date.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Install antivirus software as it becomes available.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Either sensitive data should be prohibited from storage on the mobile device</a:t>
            </a:r>
          </a:p>
          <a:p>
            <a:r>
              <a:rPr lang="en-US" sz="1200" kern="1200" baseline="0" dirty="0" smtClean="0">
                <a:solidFill>
                  <a:schemeClr val="tx1"/>
                </a:solidFill>
                <a:latin typeface="Arial" charset="0"/>
                <a:ea typeface="ＭＳ Ｐゴシック" pitchFamily="-107" charset="-128"/>
                <a:cs typeface="ＭＳ Ｐゴシック" pitchFamily="-107" charset="-128"/>
              </a:rPr>
              <a:t>or it should be encrypted.</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IT staff should also have the ability to remotely access devices, wipe the device</a:t>
            </a:r>
          </a:p>
          <a:p>
            <a:r>
              <a:rPr lang="en-US" sz="1200" kern="1200" baseline="0" dirty="0" smtClean="0">
                <a:solidFill>
                  <a:schemeClr val="tx1"/>
                </a:solidFill>
                <a:latin typeface="Arial" charset="0"/>
                <a:ea typeface="ＭＳ Ｐゴシック" pitchFamily="-107" charset="-128"/>
                <a:cs typeface="ＭＳ Ｐゴシック" pitchFamily="-107" charset="-128"/>
              </a:rPr>
              <a:t>of all data, and then disable the device in the event of loss or theft.</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The organization may prohibit all installation of third-party applications,</a:t>
            </a:r>
          </a:p>
          <a:p>
            <a:r>
              <a:rPr lang="en-US" sz="1200" kern="1200" baseline="0" dirty="0" smtClean="0">
                <a:solidFill>
                  <a:schemeClr val="tx1"/>
                </a:solidFill>
                <a:latin typeface="Arial" charset="0"/>
                <a:ea typeface="ＭＳ Ｐゴシック" pitchFamily="-107" charset="-128"/>
                <a:cs typeface="ＭＳ Ｐゴシック" pitchFamily="-107" charset="-128"/>
              </a:rPr>
              <a:t>implement white-listing to prohibit installation of all unapproved applications,</a:t>
            </a:r>
          </a:p>
          <a:p>
            <a:r>
              <a:rPr lang="en-US" sz="1200" kern="1200" baseline="0" dirty="0" smtClean="0">
                <a:solidFill>
                  <a:schemeClr val="tx1"/>
                </a:solidFill>
                <a:latin typeface="Arial" charset="0"/>
                <a:ea typeface="ＭＳ Ｐゴシック" pitchFamily="-107" charset="-128"/>
                <a:cs typeface="ＭＳ Ｐゴシック" pitchFamily="-107" charset="-128"/>
              </a:rPr>
              <a:t>or implement a secure sandbox that isolates the organization’s data and</a:t>
            </a:r>
          </a:p>
          <a:p>
            <a:r>
              <a:rPr lang="en-US" sz="1200" kern="1200" baseline="0" dirty="0" smtClean="0">
                <a:solidFill>
                  <a:schemeClr val="tx1"/>
                </a:solidFill>
                <a:latin typeface="Arial" charset="0"/>
                <a:ea typeface="ＭＳ Ｐゴシック" pitchFamily="-107" charset="-128"/>
                <a:cs typeface="ＭＳ Ｐゴシック" pitchFamily="-107" charset="-128"/>
              </a:rPr>
              <a:t>applications from all other data and applications on the mobile device. Any</a:t>
            </a:r>
          </a:p>
          <a:p>
            <a:r>
              <a:rPr lang="en-US" sz="1200" kern="1200" baseline="0" dirty="0" smtClean="0">
                <a:solidFill>
                  <a:schemeClr val="tx1"/>
                </a:solidFill>
                <a:latin typeface="Arial" charset="0"/>
                <a:ea typeface="ＭＳ Ｐゴシック" pitchFamily="-107" charset="-128"/>
                <a:cs typeface="ＭＳ Ｐゴシック" pitchFamily="-107" charset="-128"/>
              </a:rPr>
              <a:t>application that is on an approved list should be accompanied by a digital</a:t>
            </a:r>
          </a:p>
          <a:p>
            <a:r>
              <a:rPr lang="en-US" sz="1200" kern="1200" baseline="0" dirty="0" smtClean="0">
                <a:solidFill>
                  <a:schemeClr val="tx1"/>
                </a:solidFill>
                <a:latin typeface="Arial" charset="0"/>
                <a:ea typeface="ＭＳ Ｐゴシック" pitchFamily="-107" charset="-128"/>
                <a:cs typeface="ＭＳ Ｐゴシック" pitchFamily="-107" charset="-128"/>
              </a:rPr>
              <a:t>signature and a public-key certificate from an approved authority.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The organization can implement and enforce restrictions on what devices can</a:t>
            </a:r>
          </a:p>
          <a:p>
            <a:r>
              <a:rPr lang="en-US" sz="1200" kern="1200" baseline="0" dirty="0" smtClean="0">
                <a:solidFill>
                  <a:schemeClr val="tx1"/>
                </a:solidFill>
                <a:latin typeface="Arial" charset="0"/>
                <a:ea typeface="ＭＳ Ｐゴシック" pitchFamily="-107" charset="-128"/>
                <a:cs typeface="ＭＳ Ｐゴシック" pitchFamily="-107" charset="-128"/>
              </a:rPr>
              <a:t>synchronize and on the use of cloud-based storage.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To deal with the threat of untrusted content, security responses can include</a:t>
            </a:r>
          </a:p>
          <a:p>
            <a:r>
              <a:rPr lang="en-US" sz="1200" kern="1200" baseline="0" dirty="0" smtClean="0">
                <a:solidFill>
                  <a:schemeClr val="tx1"/>
                </a:solidFill>
                <a:latin typeface="Arial" charset="0"/>
                <a:ea typeface="ＭＳ Ｐゴシック" pitchFamily="-107" charset="-128"/>
                <a:cs typeface="ＭＳ Ｐゴシック" pitchFamily="-107" charset="-128"/>
              </a:rPr>
              <a:t>training of personnel on the risks inherent in untrusted content and disabling</a:t>
            </a:r>
          </a:p>
          <a:p>
            <a:r>
              <a:rPr lang="en-US" sz="1200" kern="1200" baseline="0" dirty="0" smtClean="0">
                <a:solidFill>
                  <a:schemeClr val="tx1"/>
                </a:solidFill>
                <a:latin typeface="Arial" charset="0"/>
                <a:ea typeface="ＭＳ Ｐゴシック" pitchFamily="-107" charset="-128"/>
                <a:cs typeface="ＭＳ Ｐゴシック" pitchFamily="-107" charset="-128"/>
              </a:rPr>
              <a:t>camera use on corporate mobile devices.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To counter the threat of malicious use of location services, the security policy</a:t>
            </a:r>
          </a:p>
          <a:p>
            <a:r>
              <a:rPr lang="en-US" sz="1200" kern="1200" baseline="0" dirty="0" smtClean="0">
                <a:solidFill>
                  <a:schemeClr val="tx1"/>
                </a:solidFill>
                <a:latin typeface="Arial" charset="0"/>
                <a:ea typeface="ＭＳ Ｐゴシック" pitchFamily="-107" charset="-128"/>
                <a:cs typeface="ＭＳ Ｐゴシック" pitchFamily="-107" charset="-128"/>
              </a:rPr>
              <a:t>can dictate that such service is disabled on all mobile devices.</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Traffic Security </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Traffic security is based on the usual mechanisms for encryption</a:t>
            </a:r>
          </a:p>
          <a:p>
            <a:r>
              <a:rPr lang="en-US" sz="1200" kern="1200" baseline="0" dirty="0" smtClean="0">
                <a:solidFill>
                  <a:schemeClr val="tx1"/>
                </a:solidFill>
                <a:latin typeface="Arial" charset="0"/>
                <a:ea typeface="ＭＳ Ｐゴシック" pitchFamily="-107" charset="-128"/>
                <a:cs typeface="ＭＳ Ｐゴシック" pitchFamily="-107" charset="-128"/>
              </a:rPr>
              <a:t>and authentication. All traffic should be encrypted and travel by secure means, such</a:t>
            </a:r>
          </a:p>
          <a:p>
            <a:r>
              <a:rPr lang="en-US" sz="1200" kern="1200" baseline="0" dirty="0" smtClean="0">
                <a:solidFill>
                  <a:schemeClr val="tx1"/>
                </a:solidFill>
                <a:latin typeface="Arial" charset="0"/>
                <a:ea typeface="ＭＳ Ｐゴシック" pitchFamily="-107" charset="-128"/>
                <a:cs typeface="ＭＳ Ｐゴシック" pitchFamily="-107" charset="-128"/>
              </a:rPr>
              <a:t>as SSL or IPv6. Virtual private networks (VPNs) can be configured so that all traffic</a:t>
            </a:r>
          </a:p>
          <a:p>
            <a:r>
              <a:rPr lang="en-US" sz="1200" kern="1200" baseline="0" dirty="0" smtClean="0">
                <a:solidFill>
                  <a:schemeClr val="tx1"/>
                </a:solidFill>
                <a:latin typeface="Arial" charset="0"/>
                <a:ea typeface="ＭＳ Ｐゴシック" pitchFamily="-107" charset="-128"/>
                <a:cs typeface="ＭＳ Ｐゴシック" pitchFamily="-107" charset="-128"/>
              </a:rPr>
              <a:t>between the mobile device and the organization’s network is via a VPN.</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A strong authentication protocol should be used to limit the access from the</a:t>
            </a:r>
          </a:p>
          <a:p>
            <a:r>
              <a:rPr lang="en-US" sz="1200" kern="1200" baseline="0" dirty="0" smtClean="0">
                <a:solidFill>
                  <a:schemeClr val="tx1"/>
                </a:solidFill>
                <a:latin typeface="Arial" charset="0"/>
                <a:ea typeface="ＭＳ Ｐゴシック" pitchFamily="-107" charset="-128"/>
                <a:cs typeface="ＭＳ Ｐゴシック" pitchFamily="-107" charset="-128"/>
              </a:rPr>
              <a:t>device to the resources of the organization. Often, a mobile device has a single</a:t>
            </a:r>
          </a:p>
          <a:p>
            <a:r>
              <a:rPr lang="en-US" sz="1200" kern="1200" baseline="0" dirty="0" smtClean="0">
                <a:solidFill>
                  <a:schemeClr val="tx1"/>
                </a:solidFill>
                <a:latin typeface="Arial" charset="0"/>
                <a:ea typeface="ＭＳ Ｐゴシック" pitchFamily="-107" charset="-128"/>
                <a:cs typeface="ＭＳ Ｐゴシック" pitchFamily="-107" charset="-128"/>
              </a:rPr>
              <a:t>device-specific authenticator, because it is assumed that the device has only one</a:t>
            </a:r>
          </a:p>
          <a:p>
            <a:r>
              <a:rPr lang="en-US" sz="1200" kern="1200" baseline="0" dirty="0" smtClean="0">
                <a:solidFill>
                  <a:schemeClr val="tx1"/>
                </a:solidFill>
                <a:latin typeface="Arial" charset="0"/>
                <a:ea typeface="ＭＳ Ｐゴシック" pitchFamily="-107" charset="-128"/>
                <a:cs typeface="ＭＳ Ｐゴシック" pitchFamily="-107" charset="-128"/>
              </a:rPr>
              <a:t>user. A preferable strategy is to have a two-layer authentication mechanism, which</a:t>
            </a:r>
          </a:p>
          <a:p>
            <a:r>
              <a:rPr lang="en-US" sz="1200" kern="1200" baseline="0" dirty="0" smtClean="0">
                <a:solidFill>
                  <a:schemeClr val="tx1"/>
                </a:solidFill>
                <a:latin typeface="Arial" charset="0"/>
                <a:ea typeface="ＭＳ Ｐゴシック" pitchFamily="-107" charset="-128"/>
                <a:cs typeface="ＭＳ Ｐゴシック" pitchFamily="-107" charset="-128"/>
              </a:rPr>
              <a:t>involves authenticating the device and then authenticating the user of the device.</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Barrier Security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The organization should have security mechanisms to protect the</a:t>
            </a:r>
          </a:p>
          <a:p>
            <a:r>
              <a:rPr lang="en-US" sz="1200" kern="1200" baseline="0" dirty="0" smtClean="0">
                <a:solidFill>
                  <a:schemeClr val="tx1"/>
                </a:solidFill>
                <a:latin typeface="Arial" charset="0"/>
                <a:ea typeface="ＭＳ Ｐゴシック" pitchFamily="-107" charset="-128"/>
                <a:cs typeface="ＭＳ Ｐゴシック" pitchFamily="-107" charset="-128"/>
              </a:rPr>
              <a:t>network from unauthorized access. The security strategy can also include firewall policies</a:t>
            </a:r>
          </a:p>
          <a:p>
            <a:r>
              <a:rPr lang="en-US" sz="1200" kern="1200" baseline="0" dirty="0" smtClean="0">
                <a:solidFill>
                  <a:schemeClr val="tx1"/>
                </a:solidFill>
                <a:latin typeface="Arial" charset="0"/>
                <a:ea typeface="ＭＳ Ｐゴシック" pitchFamily="-107" charset="-128"/>
                <a:cs typeface="ＭＳ Ｐゴシック" pitchFamily="-107" charset="-128"/>
              </a:rPr>
              <a:t>specific to mobile device traffic. Firewall policies can limit the scope of data and</a:t>
            </a:r>
          </a:p>
          <a:p>
            <a:r>
              <a:rPr lang="en-US" sz="1200" kern="1200" baseline="0" dirty="0" smtClean="0">
                <a:solidFill>
                  <a:schemeClr val="tx1"/>
                </a:solidFill>
                <a:latin typeface="Arial" charset="0"/>
                <a:ea typeface="ＭＳ Ｐゴシック" pitchFamily="-107" charset="-128"/>
                <a:cs typeface="ＭＳ Ｐゴシック" pitchFamily="-107" charset="-128"/>
              </a:rPr>
              <a:t>application access for all mobile devices. Similarly, intrusion detection and intrusion</a:t>
            </a:r>
          </a:p>
          <a:p>
            <a:r>
              <a:rPr lang="en-US" sz="1200" kern="1200" baseline="0" dirty="0" smtClean="0">
                <a:solidFill>
                  <a:schemeClr val="tx1"/>
                </a:solidFill>
                <a:latin typeface="Arial" charset="0"/>
                <a:ea typeface="ＭＳ Ｐゴシック" pitchFamily="-107" charset="-128"/>
                <a:cs typeface="ＭＳ Ｐゴシック" pitchFamily="-107" charset="-128"/>
              </a:rPr>
              <a:t>prevention systems can be configured to have tighter rules for mobile device traffic.</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12</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IEEE 802 is a committee that has developed standards for a wide range of local</a:t>
            </a:r>
          </a:p>
          <a:p>
            <a:r>
              <a:rPr lang="en-US" sz="1200" kern="1200" baseline="0" dirty="0" smtClean="0">
                <a:solidFill>
                  <a:schemeClr val="tx1"/>
                </a:solidFill>
                <a:latin typeface="Arial" charset="0"/>
                <a:ea typeface="ＭＳ Ｐゴシック" pitchFamily="-107" charset="-128"/>
                <a:cs typeface="ＭＳ Ｐゴシック" pitchFamily="-107" charset="-128"/>
              </a:rPr>
              <a:t>area networks (LANs). In 1990, the IEEE 802 Committee formed a new working</a:t>
            </a:r>
          </a:p>
          <a:p>
            <a:r>
              <a:rPr lang="en-US" sz="1200" kern="1200" baseline="0" dirty="0" smtClean="0">
                <a:solidFill>
                  <a:schemeClr val="tx1"/>
                </a:solidFill>
                <a:latin typeface="Arial" charset="0"/>
                <a:ea typeface="ＭＳ Ｐゴシック" pitchFamily="-107" charset="-128"/>
                <a:cs typeface="ＭＳ Ｐゴシック" pitchFamily="-107" charset="-128"/>
              </a:rPr>
              <a:t>group, IEEE 802.11, with a charter to develop a protocol and transmission</a:t>
            </a:r>
          </a:p>
          <a:p>
            <a:r>
              <a:rPr lang="en-US" sz="1200" kern="1200" baseline="0" dirty="0" smtClean="0">
                <a:solidFill>
                  <a:schemeClr val="tx1"/>
                </a:solidFill>
                <a:latin typeface="Arial" charset="0"/>
                <a:ea typeface="ＭＳ Ｐゴシック" pitchFamily="-107" charset="-128"/>
                <a:cs typeface="ＭＳ Ｐゴシック" pitchFamily="-107" charset="-128"/>
              </a:rPr>
              <a:t>specifications for wireless LANs (WLANs). Since that time, the demand for</a:t>
            </a:r>
          </a:p>
          <a:p>
            <a:r>
              <a:rPr lang="en-US" sz="1200" kern="1200" baseline="0" dirty="0" smtClean="0">
                <a:solidFill>
                  <a:schemeClr val="tx1"/>
                </a:solidFill>
                <a:latin typeface="Arial" charset="0"/>
                <a:ea typeface="ＭＳ Ｐゴシック" pitchFamily="-107" charset="-128"/>
                <a:cs typeface="ＭＳ Ｐゴシック" pitchFamily="-107" charset="-128"/>
              </a:rPr>
              <a:t> WLANs at different frequencies and data rates has exploded. Keeping pace</a:t>
            </a:r>
          </a:p>
          <a:p>
            <a:r>
              <a:rPr lang="en-US" sz="1200" kern="1200" baseline="0" dirty="0" smtClean="0">
                <a:solidFill>
                  <a:schemeClr val="tx1"/>
                </a:solidFill>
                <a:latin typeface="Arial" charset="0"/>
                <a:ea typeface="ＭＳ Ｐゴシック" pitchFamily="-107" charset="-128"/>
                <a:cs typeface="ＭＳ Ｐゴシック" pitchFamily="-107" charset="-128"/>
              </a:rPr>
              <a:t>with this demand, the IEEE 802.11 working group has issued an ever-expanding</a:t>
            </a:r>
          </a:p>
          <a:p>
            <a:r>
              <a:rPr lang="en-US" sz="1200" kern="1200" baseline="0" dirty="0" smtClean="0">
                <a:solidFill>
                  <a:schemeClr val="tx1"/>
                </a:solidFill>
                <a:latin typeface="Arial" charset="0"/>
                <a:ea typeface="ＭＳ Ｐゴシック" pitchFamily="-107" charset="-128"/>
                <a:cs typeface="ＭＳ Ｐゴシック" pitchFamily="-107" charset="-128"/>
              </a:rPr>
              <a:t>list of standards.</a:t>
            </a:r>
            <a:endParaRPr lang="en-US" dirty="0" smtClean="0">
              <a:latin typeface="Arial" pitchFamily="-84" charset="0"/>
              <a:ea typeface="ＭＳ Ｐゴシック" pitchFamily="-84" charset="-128"/>
              <a:cs typeface="ＭＳ Ｐゴシック" pitchFamily="-84" charset="-128"/>
            </a:endParaRPr>
          </a:p>
        </p:txBody>
      </p:sp>
      <p:sp>
        <p:nvSpPr>
          <p:cNvPr id="20484" name="Slide Number Placeholder 3"/>
          <p:cNvSpPr>
            <a:spLocks noGrp="1"/>
          </p:cNvSpPr>
          <p:nvPr>
            <p:ph type="sldNum" sz="quarter" idx="5"/>
          </p:nvPr>
        </p:nvSpPr>
        <p:spPr>
          <a:noFill/>
        </p:spPr>
        <p:txBody>
          <a:bodyPr/>
          <a:lstStyle/>
          <a:p>
            <a:fld id="{0CEB56EB-6CA8-6D45-9BFB-982BA6A26982}" type="slidenum">
              <a:rPr lang="en-AU" smtClean="0">
                <a:latin typeface="Arial" pitchFamily="-84" charset="0"/>
              </a:rPr>
              <a:pPr/>
              <a:t>13</a:t>
            </a:fld>
            <a:endParaRPr lang="en-AU" dirty="0" smtClean="0">
              <a:latin typeface="Arial" pitchFamily="-8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3D28003-4B69-1E49-B4AA-14FCCED3F284}" type="slidenum">
              <a:rPr lang="en-US">
                <a:latin typeface="Arial" pitchFamily="-84" charset="0"/>
              </a:rPr>
              <a:pPr/>
              <a:t>14</a:t>
            </a:fld>
            <a:endParaRPr lang="en-US" dirty="0">
              <a:latin typeface="Arial" pitchFamily="-84"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Table 18.1 briefly defines key terms used in the IEEE 802.11</a:t>
            </a:r>
          </a:p>
          <a:p>
            <a:r>
              <a:rPr lang="en-US" sz="1200" kern="1200" baseline="0" dirty="0" smtClean="0">
                <a:solidFill>
                  <a:schemeClr val="tx1"/>
                </a:solidFill>
                <a:latin typeface="Arial" charset="0"/>
                <a:ea typeface="ＭＳ Ｐゴシック" pitchFamily="-107" charset="-128"/>
                <a:cs typeface="ＭＳ Ｐゴシック" pitchFamily="-107" charset="-128"/>
              </a:rPr>
              <a:t>standard.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The first 802.11 standard to gain broad industry acceptance was 802.11b. Although</a:t>
            </a:r>
          </a:p>
          <a:p>
            <a:r>
              <a:rPr lang="en-US" sz="1200" kern="1200" baseline="0" dirty="0" smtClean="0">
                <a:solidFill>
                  <a:schemeClr val="tx1"/>
                </a:solidFill>
                <a:latin typeface="Arial" charset="0"/>
                <a:ea typeface="ＭＳ Ｐゴシック" pitchFamily="-107" charset="-128"/>
                <a:cs typeface="ＭＳ Ｐゴシック" pitchFamily="-107" charset="-128"/>
              </a:rPr>
              <a:t>802.11b products are all based on the same standard, there is always a concern</a:t>
            </a:r>
          </a:p>
          <a:p>
            <a:r>
              <a:rPr lang="en-US" sz="1200" kern="1200" baseline="0" dirty="0" smtClean="0">
                <a:solidFill>
                  <a:schemeClr val="tx1"/>
                </a:solidFill>
                <a:latin typeface="Arial" charset="0"/>
                <a:ea typeface="ＭＳ Ｐゴシック" pitchFamily="-107" charset="-128"/>
                <a:cs typeface="ＭＳ Ｐゴシック" pitchFamily="-107" charset="-128"/>
              </a:rPr>
              <a:t>whether products from different vendors will successfully interoperate. To meet</a:t>
            </a:r>
          </a:p>
          <a:p>
            <a:r>
              <a:rPr lang="en-US" sz="1200" kern="1200" baseline="0" dirty="0" smtClean="0">
                <a:solidFill>
                  <a:schemeClr val="tx1"/>
                </a:solidFill>
                <a:latin typeface="Arial" charset="0"/>
                <a:ea typeface="ＭＳ Ｐゴシック" pitchFamily="-107" charset="-128"/>
                <a:cs typeface="ＭＳ Ｐゴシック" pitchFamily="-107" charset="-128"/>
              </a:rPr>
              <a:t>this concern, the Wireless Ethernet Compatibility Alliance (WECA), an industry</a:t>
            </a:r>
          </a:p>
          <a:p>
            <a:r>
              <a:rPr lang="en-US" sz="1200" kern="1200" baseline="0" dirty="0" smtClean="0">
                <a:solidFill>
                  <a:schemeClr val="tx1"/>
                </a:solidFill>
                <a:latin typeface="Arial" charset="0"/>
                <a:ea typeface="ＭＳ Ｐゴシック" pitchFamily="-107" charset="-128"/>
                <a:cs typeface="ＭＳ Ｐゴシック" pitchFamily="-107" charset="-128"/>
              </a:rPr>
              <a:t>consortium, was formed in 1999. This organization, subsequently renamed the</a:t>
            </a:r>
          </a:p>
          <a:p>
            <a:r>
              <a:rPr lang="en-US" sz="1200" kern="1200" baseline="0" dirty="0" smtClean="0">
                <a:solidFill>
                  <a:schemeClr val="tx1"/>
                </a:solidFill>
                <a:latin typeface="Arial" charset="0"/>
                <a:ea typeface="ＭＳ Ｐゴシック" pitchFamily="-107" charset="-128"/>
                <a:cs typeface="ＭＳ Ｐゴシック" pitchFamily="-107" charset="-128"/>
              </a:rPr>
              <a:t>Wi-Fi (Wireless Fidelity) Alliance, created a test suite to certify interoperability for</a:t>
            </a:r>
          </a:p>
          <a:p>
            <a:r>
              <a:rPr lang="en-US" sz="1200" kern="1200" baseline="0" dirty="0" smtClean="0">
                <a:solidFill>
                  <a:schemeClr val="tx1"/>
                </a:solidFill>
                <a:latin typeface="Arial" charset="0"/>
                <a:ea typeface="ＭＳ Ｐゴシック" pitchFamily="-107" charset="-128"/>
                <a:cs typeface="ＭＳ Ｐゴシック" pitchFamily="-107" charset="-128"/>
              </a:rPr>
              <a:t>802.11b products. The term used for certified 802.11b products is Wi-Fi . Wi-Fi certification</a:t>
            </a:r>
          </a:p>
          <a:p>
            <a:r>
              <a:rPr lang="en-US" sz="1200" kern="1200" baseline="0" dirty="0" smtClean="0">
                <a:solidFill>
                  <a:schemeClr val="tx1"/>
                </a:solidFill>
                <a:latin typeface="Arial" charset="0"/>
                <a:ea typeface="ＭＳ Ｐゴシック" pitchFamily="-107" charset="-128"/>
                <a:cs typeface="ＭＳ Ｐゴシック" pitchFamily="-107" charset="-128"/>
              </a:rPr>
              <a:t>has been extended to 802.11g products. The Wi-Fi Alliance has also developed</a:t>
            </a:r>
          </a:p>
          <a:p>
            <a:r>
              <a:rPr lang="en-US" sz="1200" kern="1200" baseline="0" dirty="0" smtClean="0">
                <a:solidFill>
                  <a:schemeClr val="tx1"/>
                </a:solidFill>
                <a:latin typeface="Arial" charset="0"/>
                <a:ea typeface="ＭＳ Ｐゴシック" pitchFamily="-107" charset="-128"/>
                <a:cs typeface="ＭＳ Ｐゴシック" pitchFamily="-107" charset="-128"/>
              </a:rPr>
              <a:t>a certification process for 802.11a products, called Wi-Fi5 . The Wi-Fi Alliance</a:t>
            </a:r>
          </a:p>
          <a:p>
            <a:r>
              <a:rPr lang="en-US" sz="1200" kern="1200" baseline="0" dirty="0" smtClean="0">
                <a:solidFill>
                  <a:schemeClr val="tx1"/>
                </a:solidFill>
                <a:latin typeface="Arial" charset="0"/>
                <a:ea typeface="ＭＳ Ｐゴシック" pitchFamily="-107" charset="-128"/>
                <a:cs typeface="ＭＳ Ｐゴシック" pitchFamily="-107" charset="-128"/>
              </a:rPr>
              <a:t>is concerned with a range of market areas for WLANs, including enterprise, home,</a:t>
            </a:r>
          </a:p>
          <a:p>
            <a:r>
              <a:rPr lang="en-US" sz="1200" kern="1200" baseline="0" dirty="0" smtClean="0">
                <a:solidFill>
                  <a:schemeClr val="tx1"/>
                </a:solidFill>
                <a:latin typeface="Arial" charset="0"/>
                <a:ea typeface="ＭＳ Ｐゴシック" pitchFamily="-107" charset="-128"/>
                <a:cs typeface="ＭＳ Ｐゴシック" pitchFamily="-107" charset="-128"/>
              </a:rPr>
              <a:t>and hot spots.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More recently, the Wi-Fi Alliance has developed certification procedures for</a:t>
            </a:r>
          </a:p>
          <a:p>
            <a:r>
              <a:rPr lang="en-US" sz="1200" kern="1200" baseline="0" dirty="0" smtClean="0">
                <a:solidFill>
                  <a:schemeClr val="tx1"/>
                </a:solidFill>
                <a:latin typeface="Arial" charset="0"/>
                <a:ea typeface="ＭＳ Ｐゴシック" pitchFamily="-107" charset="-128"/>
                <a:cs typeface="ＭＳ Ｐゴシック" pitchFamily="-107" charset="-128"/>
              </a:rPr>
              <a:t>IEEE 802.11 security standards, referred to as Wi-Fi Protected Access (WPA). The</a:t>
            </a:r>
          </a:p>
          <a:p>
            <a:r>
              <a:rPr lang="en-US" sz="1200" kern="1200" baseline="0" dirty="0" smtClean="0">
                <a:solidFill>
                  <a:schemeClr val="tx1"/>
                </a:solidFill>
                <a:latin typeface="Arial" charset="0"/>
                <a:ea typeface="ＭＳ Ｐゴシック" pitchFamily="-107" charset="-128"/>
                <a:cs typeface="ＭＳ Ｐゴシック" pitchFamily="-107" charset="-128"/>
              </a:rPr>
              <a:t>most recent version of WPA, known as WPA2, incorporates all of the features of</a:t>
            </a:r>
          </a:p>
          <a:p>
            <a:r>
              <a:rPr lang="en-US" sz="1200" kern="1200" baseline="0" dirty="0" smtClean="0">
                <a:solidFill>
                  <a:schemeClr val="tx1"/>
                </a:solidFill>
                <a:latin typeface="Arial" charset="0"/>
                <a:ea typeface="ＭＳ Ｐゴシック" pitchFamily="-107" charset="-128"/>
                <a:cs typeface="ＭＳ Ｐゴシック" pitchFamily="-107" charset="-128"/>
              </a:rPr>
              <a:t>the IEEE 802.11i WLAN security specification.</a:t>
            </a:r>
            <a:endParaRPr lang="en-US" dirty="0" smtClean="0">
              <a:latin typeface="Arial" pitchFamily="-84" charset="0"/>
              <a:ea typeface="ＭＳ Ｐゴシック" pitchFamily="-84" charset="-128"/>
              <a:cs typeface="ＭＳ Ｐゴシック" pitchFamily="-84" charset="-128"/>
            </a:endParaRPr>
          </a:p>
        </p:txBody>
      </p:sp>
      <p:sp>
        <p:nvSpPr>
          <p:cNvPr id="24580" name="Slide Number Placeholder 3"/>
          <p:cNvSpPr>
            <a:spLocks noGrp="1"/>
          </p:cNvSpPr>
          <p:nvPr>
            <p:ph type="sldNum" sz="quarter" idx="5"/>
          </p:nvPr>
        </p:nvSpPr>
        <p:spPr>
          <a:noFill/>
        </p:spPr>
        <p:txBody>
          <a:bodyPr/>
          <a:lstStyle/>
          <a:p>
            <a:fld id="{F3656637-584E-5C42-A5F2-C252825AC3DC}" type="slidenum">
              <a:rPr lang="en-AU" smtClean="0">
                <a:latin typeface="Arial" pitchFamily="-84" charset="0"/>
              </a:rPr>
              <a:pPr/>
              <a:t>15</a:t>
            </a:fld>
            <a:endParaRPr lang="en-AU" dirty="0" smtClean="0">
              <a:latin typeface="Arial" pitchFamily="-8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a:ln/>
        </p:spPr>
      </p:sp>
      <p:sp>
        <p:nvSpPr>
          <p:cNvPr id="26627" name="Notes Placeholder 2"/>
          <p:cNvSpPr>
            <a:spLocks noGrp="1"/>
          </p:cNvSpPr>
          <p:nvPr>
            <p:ph type="body" idx="1"/>
          </p:nvPr>
        </p:nvSpPr>
        <p:spPr>
          <a:xfrm>
            <a:off x="685800" y="4343400"/>
            <a:ext cx="5486400" cy="4419600"/>
          </a:xfrm>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Before proceeding, we need to briefly preview the IEEE 802 protocol architecture.</a:t>
            </a:r>
          </a:p>
          <a:p>
            <a:r>
              <a:rPr lang="en-US" sz="1200" kern="1200" baseline="0" dirty="0" smtClean="0">
                <a:solidFill>
                  <a:schemeClr val="tx1"/>
                </a:solidFill>
                <a:latin typeface="Arial" charset="0"/>
                <a:ea typeface="ＭＳ Ｐゴシック" pitchFamily="-107" charset="-128"/>
                <a:cs typeface="ＭＳ Ｐゴシック" pitchFamily="-107" charset="-128"/>
              </a:rPr>
              <a:t>IEEE 802.11 standards are defined within the structure of a layered set of protocols.</a:t>
            </a:r>
          </a:p>
          <a:p>
            <a:r>
              <a:rPr lang="en-US" sz="1200" kern="1200" baseline="0" dirty="0" smtClean="0">
                <a:solidFill>
                  <a:schemeClr val="tx1"/>
                </a:solidFill>
                <a:latin typeface="Arial" charset="0"/>
                <a:ea typeface="ＭＳ Ｐゴシック" pitchFamily="-107" charset="-128"/>
                <a:cs typeface="ＭＳ Ｐゴシック" pitchFamily="-107" charset="-128"/>
              </a:rPr>
              <a:t>This structure, used for all IEEE 802 standards, is illustrated in Figure 18.3.</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Physical Layer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The lowest layer of the IEEE 802 reference model is the physical</a:t>
            </a:r>
          </a:p>
          <a:p>
            <a:r>
              <a:rPr lang="en-US" sz="1200" kern="1200" baseline="0" dirty="0" smtClean="0">
                <a:solidFill>
                  <a:schemeClr val="tx1"/>
                </a:solidFill>
                <a:latin typeface="Arial" charset="0"/>
                <a:ea typeface="ＭＳ Ｐゴシック" pitchFamily="-107" charset="-128"/>
                <a:cs typeface="ＭＳ Ｐゴシック" pitchFamily="-107" charset="-128"/>
              </a:rPr>
              <a:t>layer, which includes such functions as encoding/decoding of signals and bit transmission/</a:t>
            </a:r>
          </a:p>
          <a:p>
            <a:r>
              <a:rPr lang="en-US" sz="1200" kern="1200" baseline="0" dirty="0" smtClean="0">
                <a:solidFill>
                  <a:schemeClr val="tx1"/>
                </a:solidFill>
                <a:latin typeface="Arial" charset="0"/>
                <a:ea typeface="ＭＳ Ｐゴシック" pitchFamily="-107" charset="-128"/>
                <a:cs typeface="ＭＳ Ｐゴシック" pitchFamily="-107" charset="-128"/>
              </a:rPr>
              <a:t>reception. In addition, the physical layer includes a specification of the</a:t>
            </a:r>
          </a:p>
          <a:p>
            <a:r>
              <a:rPr lang="en-US" sz="1200" kern="1200" baseline="0" dirty="0" smtClean="0">
                <a:solidFill>
                  <a:schemeClr val="tx1"/>
                </a:solidFill>
                <a:latin typeface="Arial" charset="0"/>
                <a:ea typeface="ＭＳ Ｐゴシック" pitchFamily="-107" charset="-128"/>
                <a:cs typeface="ＭＳ Ｐゴシック" pitchFamily="-107" charset="-128"/>
              </a:rPr>
              <a:t>transmission medium. In the case of IEEE 802.11, the physical layer also defines</a:t>
            </a:r>
          </a:p>
          <a:p>
            <a:r>
              <a:rPr lang="en-US" sz="1200" kern="1200" baseline="0" dirty="0" smtClean="0">
                <a:solidFill>
                  <a:schemeClr val="tx1"/>
                </a:solidFill>
                <a:latin typeface="Arial" charset="0"/>
                <a:ea typeface="ＭＳ Ｐゴシック" pitchFamily="-107" charset="-128"/>
                <a:cs typeface="ＭＳ Ｐゴシック" pitchFamily="-107" charset="-128"/>
              </a:rPr>
              <a:t>frequency bands and antenna characteristics.</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Media Access Control </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All LANs consist of collections of devices that share the network’s</a:t>
            </a:r>
          </a:p>
          <a:p>
            <a:r>
              <a:rPr lang="en-US" sz="1200" kern="1200" baseline="0" dirty="0" smtClean="0">
                <a:solidFill>
                  <a:schemeClr val="tx1"/>
                </a:solidFill>
                <a:latin typeface="Arial" charset="0"/>
                <a:ea typeface="ＭＳ Ｐゴシック" pitchFamily="-107" charset="-128"/>
                <a:cs typeface="ＭＳ Ｐゴシック" pitchFamily="-107" charset="-128"/>
              </a:rPr>
              <a:t>transmission capacity. Some means of controlling access to the transmission</a:t>
            </a:r>
          </a:p>
          <a:p>
            <a:r>
              <a:rPr lang="en-US" sz="1200" kern="1200" baseline="0" dirty="0" smtClean="0">
                <a:solidFill>
                  <a:schemeClr val="tx1"/>
                </a:solidFill>
                <a:latin typeface="Arial" charset="0"/>
                <a:ea typeface="ＭＳ Ｐゴシック" pitchFamily="-107" charset="-128"/>
                <a:cs typeface="ＭＳ Ｐゴシック" pitchFamily="-107" charset="-128"/>
              </a:rPr>
              <a:t>medium is needed to provide an orderly and efficient use of that capacity. This is</a:t>
            </a:r>
          </a:p>
          <a:p>
            <a:r>
              <a:rPr lang="en-US" sz="1200" kern="1200" baseline="0" dirty="0" smtClean="0">
                <a:solidFill>
                  <a:schemeClr val="tx1"/>
                </a:solidFill>
                <a:latin typeface="Arial" charset="0"/>
                <a:ea typeface="ＭＳ Ｐゴシック" pitchFamily="-107" charset="-128"/>
                <a:cs typeface="ＭＳ Ｐゴシック" pitchFamily="-107" charset="-128"/>
              </a:rPr>
              <a:t>the function of a media access control (MAC) layer. The MAC layer receives data</a:t>
            </a:r>
          </a:p>
          <a:p>
            <a:r>
              <a:rPr lang="en-US" sz="1200" kern="1200" baseline="0" dirty="0" smtClean="0">
                <a:solidFill>
                  <a:schemeClr val="tx1"/>
                </a:solidFill>
                <a:latin typeface="Arial" charset="0"/>
                <a:ea typeface="ＭＳ Ｐゴシック" pitchFamily="-107" charset="-128"/>
                <a:cs typeface="ＭＳ Ｐゴシック" pitchFamily="-107" charset="-128"/>
              </a:rPr>
              <a:t>from a higher-layer protocol, typically the Logical Link Control (LLC) layer, in the</a:t>
            </a:r>
          </a:p>
          <a:p>
            <a:r>
              <a:rPr lang="en-US" sz="1200" kern="1200" baseline="0" dirty="0" smtClean="0">
                <a:solidFill>
                  <a:schemeClr val="tx1"/>
                </a:solidFill>
                <a:latin typeface="Arial" charset="0"/>
                <a:ea typeface="ＭＳ Ｐゴシック" pitchFamily="-107" charset="-128"/>
                <a:cs typeface="ＭＳ Ｐゴシック" pitchFamily="-107" charset="-128"/>
              </a:rPr>
              <a:t>form of a block of data known as the MAC service data unit (MSDU). In general,</a:t>
            </a:r>
          </a:p>
          <a:p>
            <a:r>
              <a:rPr lang="en-US" sz="1200" kern="1200" baseline="0" dirty="0" smtClean="0">
                <a:solidFill>
                  <a:schemeClr val="tx1"/>
                </a:solidFill>
                <a:latin typeface="Arial" charset="0"/>
                <a:ea typeface="ＭＳ Ｐゴシック" pitchFamily="-107" charset="-128"/>
                <a:cs typeface="ＭＳ Ｐゴシック" pitchFamily="-107" charset="-128"/>
              </a:rPr>
              <a:t>the MAC layer performs the following functions: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On transmission, assemble data into a frame, known as a MAC protocol data</a:t>
            </a:r>
          </a:p>
          <a:p>
            <a:r>
              <a:rPr lang="en-US" sz="1200" kern="1200" baseline="0" dirty="0" smtClean="0">
                <a:solidFill>
                  <a:schemeClr val="tx1"/>
                </a:solidFill>
                <a:latin typeface="Arial" charset="0"/>
                <a:ea typeface="ＭＳ Ｐゴシック" pitchFamily="-107" charset="-128"/>
                <a:cs typeface="ＭＳ Ｐゴシック" pitchFamily="-107" charset="-128"/>
              </a:rPr>
              <a:t>unit (MPDU) with address and error-detection fields.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On reception, disassemble frame, and perform address recognition and error</a:t>
            </a:r>
          </a:p>
          <a:p>
            <a:r>
              <a:rPr lang="en-US" sz="1200" kern="1200" baseline="0" dirty="0" smtClean="0">
                <a:solidFill>
                  <a:schemeClr val="tx1"/>
                </a:solidFill>
                <a:latin typeface="Arial" charset="0"/>
                <a:ea typeface="ＭＳ Ｐゴシック" pitchFamily="-107" charset="-128"/>
                <a:cs typeface="ＭＳ Ｐゴシック" pitchFamily="-107" charset="-128"/>
              </a:rPr>
              <a:t>detection.</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Govern access to the LAN transmission medium.</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Logical Link Control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In most data-link control protocols, the data-link protocol</a:t>
            </a:r>
          </a:p>
          <a:p>
            <a:r>
              <a:rPr lang="en-US" sz="1200" kern="1200" baseline="0" dirty="0" smtClean="0">
                <a:solidFill>
                  <a:schemeClr val="tx1"/>
                </a:solidFill>
                <a:latin typeface="Arial" charset="0"/>
                <a:ea typeface="ＭＳ Ｐゴシック" pitchFamily="-107" charset="-128"/>
                <a:cs typeface="ＭＳ Ｐゴシック" pitchFamily="-107" charset="-128"/>
              </a:rPr>
              <a:t>entity is responsible not only for detecting errors using the CRC, but for recovering</a:t>
            </a:r>
          </a:p>
          <a:p>
            <a:r>
              <a:rPr lang="en-US" sz="1200" kern="1200" baseline="0" dirty="0" smtClean="0">
                <a:solidFill>
                  <a:schemeClr val="tx1"/>
                </a:solidFill>
                <a:latin typeface="Arial" charset="0"/>
                <a:ea typeface="ＭＳ Ｐゴシック" pitchFamily="-107" charset="-128"/>
                <a:cs typeface="ＭＳ Ｐゴシック" pitchFamily="-107" charset="-128"/>
              </a:rPr>
              <a:t>from those errors by retransmitting damaged frames. In the LAN protocol architecture,</a:t>
            </a:r>
          </a:p>
          <a:p>
            <a:r>
              <a:rPr lang="en-US" sz="1200" kern="1200" baseline="0" dirty="0" smtClean="0">
                <a:solidFill>
                  <a:schemeClr val="tx1"/>
                </a:solidFill>
                <a:latin typeface="Arial" charset="0"/>
                <a:ea typeface="ＭＳ Ｐゴシック" pitchFamily="-107" charset="-128"/>
                <a:cs typeface="ＭＳ Ｐゴシック" pitchFamily="-107" charset="-128"/>
              </a:rPr>
              <a:t>these two functions are split between the MAC and LLC layers. The MAC</a:t>
            </a:r>
          </a:p>
          <a:p>
            <a:r>
              <a:rPr lang="en-US" sz="1200" kern="1200" baseline="0" dirty="0" smtClean="0">
                <a:solidFill>
                  <a:schemeClr val="tx1"/>
                </a:solidFill>
                <a:latin typeface="Arial" charset="0"/>
                <a:ea typeface="ＭＳ Ｐゴシック" pitchFamily="-107" charset="-128"/>
                <a:cs typeface="ＭＳ Ｐゴシック" pitchFamily="-107" charset="-128"/>
              </a:rPr>
              <a:t>layer is responsible for detecting errors and discarding any frames that contain errors.</a:t>
            </a:r>
          </a:p>
          <a:p>
            <a:r>
              <a:rPr lang="en-US" sz="1200" kern="1200" baseline="0" dirty="0" smtClean="0">
                <a:solidFill>
                  <a:schemeClr val="tx1"/>
                </a:solidFill>
                <a:latin typeface="Arial" charset="0"/>
                <a:ea typeface="ＭＳ Ｐゴシック" pitchFamily="-107" charset="-128"/>
                <a:cs typeface="ＭＳ Ｐゴシック" pitchFamily="-107" charset="-128"/>
              </a:rPr>
              <a:t>The LLC layer optionally keeps track of which frames have been successfully</a:t>
            </a:r>
          </a:p>
          <a:p>
            <a:r>
              <a:rPr lang="en-US" sz="1200" kern="1200" baseline="0" dirty="0" smtClean="0">
                <a:solidFill>
                  <a:schemeClr val="tx1"/>
                </a:solidFill>
                <a:latin typeface="Arial" charset="0"/>
                <a:ea typeface="ＭＳ Ｐゴシック" pitchFamily="-107" charset="-128"/>
                <a:cs typeface="ＭＳ Ｐゴシック" pitchFamily="-107" charset="-128"/>
              </a:rPr>
              <a:t>received and retransmits unsuccessful frames.</a:t>
            </a:r>
            <a:endParaRPr lang="en-US" dirty="0" smtClean="0">
              <a:latin typeface="Arial" pitchFamily="-84" charset="0"/>
              <a:ea typeface="Arial" pitchFamily="-84" charset="0"/>
              <a:cs typeface="Arial" pitchFamily="-84" charset="0"/>
            </a:endParaRPr>
          </a:p>
        </p:txBody>
      </p:sp>
      <p:sp>
        <p:nvSpPr>
          <p:cNvPr id="26628" name="Slide Number Placeholder 3"/>
          <p:cNvSpPr>
            <a:spLocks noGrp="1"/>
          </p:cNvSpPr>
          <p:nvPr>
            <p:ph type="sldNum" sz="quarter" idx="5"/>
          </p:nvPr>
        </p:nvSpPr>
        <p:spPr>
          <a:noFill/>
        </p:spPr>
        <p:txBody>
          <a:bodyPr/>
          <a:lstStyle/>
          <a:p>
            <a:fld id="{8B8BF6A9-0363-1C4E-9DEF-83A6695B30F5}" type="slidenum">
              <a:rPr lang="en-AU" smtClean="0">
                <a:latin typeface="Arial" pitchFamily="-84" charset="0"/>
              </a:rPr>
              <a:pPr/>
              <a:t>16</a:t>
            </a:fld>
            <a:endParaRPr lang="en-AU" dirty="0" smtClean="0">
              <a:latin typeface="Arial" pitchFamily="-8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The exact format of the MPDU differs somewhat for the various MAC protocols</a:t>
            </a:r>
          </a:p>
          <a:p>
            <a:r>
              <a:rPr lang="en-US" sz="1200" kern="1200" baseline="0" dirty="0" smtClean="0">
                <a:solidFill>
                  <a:schemeClr val="tx1"/>
                </a:solidFill>
                <a:latin typeface="Arial" charset="0"/>
                <a:ea typeface="ＭＳ Ｐゴシック" pitchFamily="-107" charset="-128"/>
                <a:cs typeface="ＭＳ Ｐゴシック" pitchFamily="-107" charset="-128"/>
              </a:rPr>
              <a:t>in use. In general, all of the MPDUs have a format similar to that of Figure 18.4.</a:t>
            </a:r>
          </a:p>
          <a:p>
            <a:r>
              <a:rPr lang="en-US" sz="1200" kern="1200" baseline="0" dirty="0" smtClean="0">
                <a:solidFill>
                  <a:schemeClr val="tx1"/>
                </a:solidFill>
                <a:latin typeface="Arial" charset="0"/>
                <a:ea typeface="ＭＳ Ｐゴシック" pitchFamily="-107" charset="-128"/>
                <a:cs typeface="ＭＳ Ｐゴシック" pitchFamily="-107" charset="-128"/>
              </a:rPr>
              <a:t>The fields of this frame are as follows.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MAC Control: This field contains any protocol control information needed</a:t>
            </a:r>
          </a:p>
          <a:p>
            <a:r>
              <a:rPr lang="en-US" sz="1200" kern="1200" baseline="0" dirty="0" smtClean="0">
                <a:solidFill>
                  <a:schemeClr val="tx1"/>
                </a:solidFill>
                <a:latin typeface="Arial" charset="0"/>
                <a:ea typeface="ＭＳ Ｐゴシック" pitchFamily="-107" charset="-128"/>
                <a:cs typeface="ＭＳ Ｐゴシック" pitchFamily="-107" charset="-128"/>
              </a:rPr>
              <a:t>for the functioning of the MAC protocol. For example, a priority level could</a:t>
            </a:r>
          </a:p>
          <a:p>
            <a:r>
              <a:rPr lang="en-US" sz="1200" kern="1200" baseline="0" dirty="0" smtClean="0">
                <a:solidFill>
                  <a:schemeClr val="tx1"/>
                </a:solidFill>
                <a:latin typeface="Arial" charset="0"/>
                <a:ea typeface="ＭＳ Ｐゴシック" pitchFamily="-107" charset="-128"/>
                <a:cs typeface="ＭＳ Ｐゴシック" pitchFamily="-107" charset="-128"/>
              </a:rPr>
              <a:t>be indicated here.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Destination MAC Address: The destination physical address on the LAN for</a:t>
            </a:r>
          </a:p>
          <a:p>
            <a:r>
              <a:rPr lang="en-US" sz="1200" kern="1200" baseline="0" dirty="0" smtClean="0">
                <a:solidFill>
                  <a:schemeClr val="tx1"/>
                </a:solidFill>
                <a:latin typeface="Arial" charset="0"/>
                <a:ea typeface="ＭＳ Ｐゴシック" pitchFamily="-107" charset="-128"/>
                <a:cs typeface="ＭＳ Ｐゴシック" pitchFamily="-107" charset="-128"/>
              </a:rPr>
              <a:t>this MPDU.</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Source MAC Address: The source physical address on the LAN for this</a:t>
            </a:r>
          </a:p>
          <a:p>
            <a:r>
              <a:rPr lang="en-US" sz="1200" kern="1200" baseline="0" dirty="0" smtClean="0">
                <a:solidFill>
                  <a:schemeClr val="tx1"/>
                </a:solidFill>
                <a:latin typeface="Arial" charset="0"/>
                <a:ea typeface="ＭＳ Ｐゴシック" pitchFamily="-107" charset="-128"/>
                <a:cs typeface="ＭＳ Ｐゴシック" pitchFamily="-107" charset="-128"/>
              </a:rPr>
              <a:t>MPDU.</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MAC Service Data Unit: The data from the next higher layer.</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CRC: The cyclic redundancy check field; also known as the Frame Check</a:t>
            </a:r>
          </a:p>
          <a:p>
            <a:r>
              <a:rPr lang="en-US" sz="1200" kern="1200" baseline="0" dirty="0" smtClean="0">
                <a:solidFill>
                  <a:schemeClr val="tx1"/>
                </a:solidFill>
                <a:latin typeface="Arial" charset="0"/>
                <a:ea typeface="ＭＳ Ｐゴシック" pitchFamily="-107" charset="-128"/>
                <a:cs typeface="ＭＳ Ｐゴシック" pitchFamily="-107" charset="-128"/>
              </a:rPr>
              <a:t>Sequence (FCS) field. This is an error-detecting code, such as that which is</a:t>
            </a:r>
          </a:p>
          <a:p>
            <a:r>
              <a:rPr lang="en-US" sz="1200" kern="1200" baseline="0" dirty="0" smtClean="0">
                <a:solidFill>
                  <a:schemeClr val="tx1"/>
                </a:solidFill>
                <a:latin typeface="Arial" charset="0"/>
                <a:ea typeface="ＭＳ Ｐゴシック" pitchFamily="-107" charset="-128"/>
                <a:cs typeface="ＭＳ Ｐゴシック" pitchFamily="-107" charset="-128"/>
              </a:rPr>
              <a:t>used in other data-link control protocols. The CRC is calculated based on the</a:t>
            </a:r>
          </a:p>
          <a:p>
            <a:r>
              <a:rPr lang="en-US" sz="1200" kern="1200" baseline="0" dirty="0" smtClean="0">
                <a:solidFill>
                  <a:schemeClr val="tx1"/>
                </a:solidFill>
                <a:latin typeface="Arial" charset="0"/>
                <a:ea typeface="ＭＳ Ｐゴシック" pitchFamily="-107" charset="-128"/>
                <a:cs typeface="ＭＳ Ｐゴシック" pitchFamily="-107" charset="-128"/>
              </a:rPr>
              <a:t>bits in the entire MPDU. The sender calculates the CRC and adds it to the</a:t>
            </a:r>
          </a:p>
          <a:p>
            <a:r>
              <a:rPr lang="en-US" sz="1200" kern="1200" baseline="0" dirty="0" smtClean="0">
                <a:solidFill>
                  <a:schemeClr val="tx1"/>
                </a:solidFill>
                <a:latin typeface="Arial" charset="0"/>
                <a:ea typeface="ＭＳ Ｐゴシック" pitchFamily="-107" charset="-128"/>
                <a:cs typeface="ＭＳ Ｐゴシック" pitchFamily="-107" charset="-128"/>
              </a:rPr>
              <a:t>frame. The receiver performs the same calculation on the incoming MPDU</a:t>
            </a:r>
          </a:p>
          <a:p>
            <a:r>
              <a:rPr lang="en-US" sz="1200" kern="1200" baseline="0" dirty="0" smtClean="0">
                <a:solidFill>
                  <a:schemeClr val="tx1"/>
                </a:solidFill>
                <a:latin typeface="Arial" charset="0"/>
                <a:ea typeface="ＭＳ Ｐゴシック" pitchFamily="-107" charset="-128"/>
                <a:cs typeface="ＭＳ Ｐゴシック" pitchFamily="-107" charset="-128"/>
              </a:rPr>
              <a:t>and compares that calculation to the CRC field in that incoming MPDU. If the</a:t>
            </a:r>
          </a:p>
          <a:p>
            <a:r>
              <a:rPr lang="en-US" sz="1200" kern="1200" baseline="0" dirty="0" smtClean="0">
                <a:solidFill>
                  <a:schemeClr val="tx1"/>
                </a:solidFill>
                <a:latin typeface="Arial" charset="0"/>
                <a:ea typeface="ＭＳ Ｐゴシック" pitchFamily="-107" charset="-128"/>
                <a:cs typeface="ＭＳ Ｐゴシック" pitchFamily="-107" charset="-128"/>
              </a:rPr>
              <a:t>two values don’t match, then one or more bits have been altered in transit.</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fields preceding the MSDU field are referred to as the MAC header, and</a:t>
            </a:r>
          </a:p>
          <a:p>
            <a:r>
              <a:rPr lang="en-US" sz="1200" kern="1200" baseline="0" dirty="0" smtClean="0">
                <a:solidFill>
                  <a:schemeClr val="tx1"/>
                </a:solidFill>
                <a:latin typeface="Arial" charset="0"/>
                <a:ea typeface="ＭＳ Ｐゴシック" pitchFamily="-107" charset="-128"/>
                <a:cs typeface="ＭＳ Ｐゴシック" pitchFamily="-107" charset="-128"/>
              </a:rPr>
              <a:t>the field following the MSDU field is referred to as the MAC trailer. The header</a:t>
            </a:r>
          </a:p>
          <a:p>
            <a:r>
              <a:rPr lang="en-US" sz="1200" kern="1200" baseline="0" dirty="0" smtClean="0">
                <a:solidFill>
                  <a:schemeClr val="tx1"/>
                </a:solidFill>
                <a:latin typeface="Arial" charset="0"/>
                <a:ea typeface="ＭＳ Ｐゴシック" pitchFamily="-107" charset="-128"/>
                <a:cs typeface="ＭＳ Ｐゴシック" pitchFamily="-107" charset="-128"/>
              </a:rPr>
              <a:t>and trailer contain control information that accompany the data field and that are</a:t>
            </a:r>
          </a:p>
          <a:p>
            <a:r>
              <a:rPr lang="en-US" sz="1200" kern="1200" baseline="0" dirty="0" smtClean="0">
                <a:solidFill>
                  <a:schemeClr val="tx1"/>
                </a:solidFill>
                <a:latin typeface="Arial" charset="0"/>
                <a:ea typeface="ＭＳ Ｐゴシック" pitchFamily="-107" charset="-128"/>
                <a:cs typeface="ＭＳ Ｐゴシック" pitchFamily="-107" charset="-128"/>
              </a:rPr>
              <a:t>used by the MAC protocol.</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685800" y="4343400"/>
            <a:ext cx="5486400" cy="4419600"/>
          </a:xfrm>
        </p:spPr>
        <p:txBody>
          <a:bodyPr>
            <a:normAutofit lnSpcReduction="1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Figure 18.5 illustrates the model developed by the 802.11 working group. The smallest</a:t>
            </a:r>
          </a:p>
          <a:p>
            <a:r>
              <a:rPr lang="en-US" sz="1200" kern="1200" baseline="0" dirty="0" smtClean="0">
                <a:solidFill>
                  <a:schemeClr val="tx1"/>
                </a:solidFill>
                <a:latin typeface="Arial" charset="0"/>
                <a:ea typeface="ＭＳ Ｐゴシック" pitchFamily="-107" charset="-128"/>
                <a:cs typeface="ＭＳ Ｐゴシック" pitchFamily="-107" charset="-128"/>
              </a:rPr>
              <a:t>building block of a wireless LAN is a basic service set (BSS) , which consists of</a:t>
            </a:r>
          </a:p>
          <a:p>
            <a:r>
              <a:rPr lang="en-US" sz="1200" kern="1200" baseline="0" dirty="0" smtClean="0">
                <a:solidFill>
                  <a:schemeClr val="tx1"/>
                </a:solidFill>
                <a:latin typeface="Arial" charset="0"/>
                <a:ea typeface="ＭＳ Ｐゴシック" pitchFamily="-107" charset="-128"/>
                <a:cs typeface="ＭＳ Ｐゴシック" pitchFamily="-107" charset="-128"/>
              </a:rPr>
              <a:t>wireless stations executing the same MAC protocol and competing for access to the</a:t>
            </a:r>
          </a:p>
          <a:p>
            <a:r>
              <a:rPr lang="en-US" sz="1200" kern="1200" baseline="0" dirty="0" smtClean="0">
                <a:solidFill>
                  <a:schemeClr val="tx1"/>
                </a:solidFill>
                <a:latin typeface="Arial" charset="0"/>
                <a:ea typeface="ＭＳ Ｐゴシック" pitchFamily="-107" charset="-128"/>
                <a:cs typeface="ＭＳ Ｐゴシック" pitchFamily="-107" charset="-128"/>
              </a:rPr>
              <a:t>same shared wireless medium. A BSS may be isolated, or it may connect to a backbone</a:t>
            </a:r>
          </a:p>
          <a:p>
            <a:r>
              <a:rPr lang="en-US" sz="1200" kern="1200" baseline="0" dirty="0" smtClean="0">
                <a:solidFill>
                  <a:schemeClr val="tx1"/>
                </a:solidFill>
                <a:latin typeface="Arial" charset="0"/>
                <a:ea typeface="ＭＳ Ｐゴシック" pitchFamily="-107" charset="-128"/>
                <a:cs typeface="ＭＳ Ｐゴシック" pitchFamily="-107" charset="-128"/>
              </a:rPr>
              <a:t>distribution system (DS)  through an access point (AP) . The AP functions as a</a:t>
            </a:r>
          </a:p>
          <a:p>
            <a:r>
              <a:rPr lang="en-US" sz="1200" kern="1200" baseline="0" dirty="0" smtClean="0">
                <a:solidFill>
                  <a:schemeClr val="tx1"/>
                </a:solidFill>
                <a:latin typeface="Arial" charset="0"/>
                <a:ea typeface="ＭＳ Ｐゴシック" pitchFamily="-107" charset="-128"/>
                <a:cs typeface="ＭＳ Ｐゴシック" pitchFamily="-107" charset="-128"/>
              </a:rPr>
              <a:t>bridge and a relay point. In a BSS, client stations do not communicate directly with</a:t>
            </a:r>
          </a:p>
          <a:p>
            <a:r>
              <a:rPr lang="en-US" sz="1200" kern="1200" baseline="0" dirty="0" smtClean="0">
                <a:solidFill>
                  <a:schemeClr val="tx1"/>
                </a:solidFill>
                <a:latin typeface="Arial" charset="0"/>
                <a:ea typeface="ＭＳ Ｐゴシック" pitchFamily="-107" charset="-128"/>
                <a:cs typeface="ＭＳ Ｐゴシック" pitchFamily="-107" charset="-128"/>
              </a:rPr>
              <a:t>one another. Rather, if one station in the BSS wants to communicate with another</a:t>
            </a:r>
          </a:p>
          <a:p>
            <a:r>
              <a:rPr lang="en-US" sz="1200" kern="1200" baseline="0" dirty="0" smtClean="0">
                <a:solidFill>
                  <a:schemeClr val="tx1"/>
                </a:solidFill>
                <a:latin typeface="Arial" charset="0"/>
                <a:ea typeface="ＭＳ Ｐゴシック" pitchFamily="-107" charset="-128"/>
                <a:cs typeface="ＭＳ Ｐゴシック" pitchFamily="-107" charset="-128"/>
              </a:rPr>
              <a:t>station in the same BSS, the MAC frame is first sent from the originating station to</a:t>
            </a:r>
          </a:p>
          <a:p>
            <a:r>
              <a:rPr lang="en-US" sz="1200" kern="1200" baseline="0" dirty="0" smtClean="0">
                <a:solidFill>
                  <a:schemeClr val="tx1"/>
                </a:solidFill>
                <a:latin typeface="Arial" charset="0"/>
                <a:ea typeface="ＭＳ Ｐゴシック" pitchFamily="-107" charset="-128"/>
                <a:cs typeface="ＭＳ Ｐゴシック" pitchFamily="-107" charset="-128"/>
              </a:rPr>
              <a:t> the AP and then from the AP to the destination station. Similarly, a MAC frame</a:t>
            </a:r>
          </a:p>
          <a:p>
            <a:r>
              <a:rPr lang="en-US" sz="1200" kern="1200" baseline="0" dirty="0" smtClean="0">
                <a:solidFill>
                  <a:schemeClr val="tx1"/>
                </a:solidFill>
                <a:latin typeface="Arial" charset="0"/>
                <a:ea typeface="ＭＳ Ｐゴシック" pitchFamily="-107" charset="-128"/>
                <a:cs typeface="ＭＳ Ｐゴシック" pitchFamily="-107" charset="-128"/>
              </a:rPr>
              <a:t>from a station in the BSS to a remote station is sent from the local station to the AP</a:t>
            </a:r>
          </a:p>
          <a:p>
            <a:r>
              <a:rPr lang="en-US" sz="1200" kern="1200" baseline="0" dirty="0" smtClean="0">
                <a:solidFill>
                  <a:schemeClr val="tx1"/>
                </a:solidFill>
                <a:latin typeface="Arial" charset="0"/>
                <a:ea typeface="ＭＳ Ｐゴシック" pitchFamily="-107" charset="-128"/>
                <a:cs typeface="ＭＳ Ｐゴシック" pitchFamily="-107" charset="-128"/>
              </a:rPr>
              <a:t>and then relayed by the AP over the DS on its way to the destination station. The</a:t>
            </a:r>
          </a:p>
          <a:p>
            <a:r>
              <a:rPr lang="en-US" sz="1200" kern="1200" baseline="0" dirty="0" smtClean="0">
                <a:solidFill>
                  <a:schemeClr val="tx1"/>
                </a:solidFill>
                <a:latin typeface="Arial" charset="0"/>
                <a:ea typeface="ＭＳ Ｐゴシック" pitchFamily="-107" charset="-128"/>
                <a:cs typeface="ＭＳ Ｐゴシック" pitchFamily="-107" charset="-128"/>
              </a:rPr>
              <a:t>BSS generally corresponds to what is referred to as a cell in the literature. The DS</a:t>
            </a:r>
          </a:p>
          <a:p>
            <a:r>
              <a:rPr lang="en-US" sz="1200" kern="1200" baseline="0" dirty="0" smtClean="0">
                <a:solidFill>
                  <a:schemeClr val="tx1"/>
                </a:solidFill>
                <a:latin typeface="Arial" charset="0"/>
                <a:ea typeface="ＭＳ Ｐゴシック" pitchFamily="-107" charset="-128"/>
                <a:cs typeface="ＭＳ Ｐゴシック" pitchFamily="-107" charset="-128"/>
              </a:rPr>
              <a:t>can be a switch, a wired network, or a wireless network.</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When all the stations in the BSS are mobile stations that communicate directly</a:t>
            </a:r>
          </a:p>
          <a:p>
            <a:r>
              <a:rPr lang="en-US" sz="1200" kern="1200" baseline="0" dirty="0" smtClean="0">
                <a:solidFill>
                  <a:schemeClr val="tx1"/>
                </a:solidFill>
                <a:latin typeface="Arial" charset="0"/>
                <a:ea typeface="ＭＳ Ｐゴシック" pitchFamily="-107" charset="-128"/>
                <a:cs typeface="ＭＳ Ｐゴシック" pitchFamily="-107" charset="-128"/>
              </a:rPr>
              <a:t>with one another (not using an AP), the BSS is called an independent BSS (IBSS) .</a:t>
            </a:r>
          </a:p>
          <a:p>
            <a:r>
              <a:rPr lang="en-US" sz="1200" kern="1200" baseline="0" dirty="0" smtClean="0">
                <a:solidFill>
                  <a:schemeClr val="tx1"/>
                </a:solidFill>
                <a:latin typeface="Arial" charset="0"/>
                <a:ea typeface="ＭＳ Ｐゴシック" pitchFamily="-107" charset="-128"/>
                <a:cs typeface="ＭＳ Ｐゴシック" pitchFamily="-107" charset="-128"/>
              </a:rPr>
              <a:t>An IBSS is typically an ad hoc network. In an IBSS, the stations all communicate</a:t>
            </a:r>
          </a:p>
          <a:p>
            <a:r>
              <a:rPr lang="en-US" sz="1200" kern="1200" baseline="0" dirty="0" smtClean="0">
                <a:solidFill>
                  <a:schemeClr val="tx1"/>
                </a:solidFill>
                <a:latin typeface="Arial" charset="0"/>
                <a:ea typeface="ＭＳ Ｐゴシック" pitchFamily="-107" charset="-128"/>
                <a:cs typeface="ＭＳ Ｐゴシック" pitchFamily="-107" charset="-128"/>
              </a:rPr>
              <a:t>directly, and no AP is involved.</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A simple configuration is shown in Figure 18.5, in which each station belongs</a:t>
            </a:r>
          </a:p>
          <a:p>
            <a:r>
              <a:rPr lang="en-US" sz="1200" kern="1200" baseline="0" dirty="0" smtClean="0">
                <a:solidFill>
                  <a:schemeClr val="tx1"/>
                </a:solidFill>
                <a:latin typeface="Arial" charset="0"/>
                <a:ea typeface="ＭＳ Ｐゴシック" pitchFamily="-107" charset="-128"/>
                <a:cs typeface="ＭＳ Ｐゴシック" pitchFamily="-107" charset="-128"/>
              </a:rPr>
              <a:t>to a single BSS; that is, each station is within wireless range only of other stations</a:t>
            </a:r>
          </a:p>
          <a:p>
            <a:r>
              <a:rPr lang="en-US" sz="1200" kern="1200" baseline="0" dirty="0" smtClean="0">
                <a:solidFill>
                  <a:schemeClr val="tx1"/>
                </a:solidFill>
                <a:latin typeface="Arial" charset="0"/>
                <a:ea typeface="ＭＳ Ｐゴシック" pitchFamily="-107" charset="-128"/>
                <a:cs typeface="ＭＳ Ｐゴシック" pitchFamily="-107" charset="-128"/>
              </a:rPr>
              <a:t>within the same BSS. It is also possible for two BSSs to overlap geographically, so</a:t>
            </a:r>
          </a:p>
          <a:p>
            <a:r>
              <a:rPr lang="en-US" sz="1200" kern="1200" baseline="0" dirty="0" smtClean="0">
                <a:solidFill>
                  <a:schemeClr val="tx1"/>
                </a:solidFill>
                <a:latin typeface="Arial" charset="0"/>
                <a:ea typeface="ＭＳ Ｐゴシック" pitchFamily="-107" charset="-128"/>
                <a:cs typeface="ＭＳ Ｐゴシック" pitchFamily="-107" charset="-128"/>
              </a:rPr>
              <a:t>that a single station could participate in more than one BSS. Furthermore, the association</a:t>
            </a:r>
          </a:p>
          <a:p>
            <a:r>
              <a:rPr lang="en-US" sz="1200" kern="1200" baseline="0" dirty="0" smtClean="0">
                <a:solidFill>
                  <a:schemeClr val="tx1"/>
                </a:solidFill>
                <a:latin typeface="Arial" charset="0"/>
                <a:ea typeface="ＭＳ Ｐゴシック" pitchFamily="-107" charset="-128"/>
                <a:cs typeface="ＭＳ Ｐゴシック" pitchFamily="-107" charset="-128"/>
              </a:rPr>
              <a:t>between a station and a BSS is dynamic. Stations may turn off, come within</a:t>
            </a:r>
          </a:p>
          <a:p>
            <a:r>
              <a:rPr lang="en-US" sz="1200" kern="1200" baseline="0" dirty="0" smtClean="0">
                <a:solidFill>
                  <a:schemeClr val="tx1"/>
                </a:solidFill>
                <a:latin typeface="Arial" charset="0"/>
                <a:ea typeface="ＭＳ Ｐゴシック" pitchFamily="-107" charset="-128"/>
                <a:cs typeface="ＭＳ Ｐゴシック" pitchFamily="-107" charset="-128"/>
              </a:rPr>
              <a:t>range, and go out of range.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An extended service set (ESS)  consists of two or more basic service sets interconnected</a:t>
            </a:r>
          </a:p>
          <a:p>
            <a:r>
              <a:rPr lang="en-US" sz="1200" kern="1200" baseline="0" dirty="0" smtClean="0">
                <a:solidFill>
                  <a:schemeClr val="tx1"/>
                </a:solidFill>
                <a:latin typeface="Arial" charset="0"/>
                <a:ea typeface="ＭＳ Ｐゴシック" pitchFamily="-107" charset="-128"/>
                <a:cs typeface="ＭＳ Ｐゴシック" pitchFamily="-107" charset="-128"/>
              </a:rPr>
              <a:t>by a distribution system. The extended service set appears as a single</a:t>
            </a:r>
          </a:p>
          <a:p>
            <a:r>
              <a:rPr lang="en-US" sz="1200" kern="1200" baseline="0" dirty="0" smtClean="0">
                <a:solidFill>
                  <a:schemeClr val="tx1"/>
                </a:solidFill>
                <a:latin typeface="Arial" charset="0"/>
                <a:ea typeface="ＭＳ Ｐゴシック" pitchFamily="-107" charset="-128"/>
                <a:cs typeface="ＭＳ Ｐゴシック" pitchFamily="-107" charset="-128"/>
              </a:rPr>
              <a:t>logical LAN to the logical link control (LLC) level.</a:t>
            </a:r>
            <a:endParaRPr lang="en-US" dirty="0"/>
          </a:p>
        </p:txBody>
      </p:sp>
      <p:sp>
        <p:nvSpPr>
          <p:cNvPr id="28676" name="Slide Number Placeholder 3"/>
          <p:cNvSpPr>
            <a:spLocks noGrp="1"/>
          </p:cNvSpPr>
          <p:nvPr>
            <p:ph type="sldNum" sz="quarter" idx="5"/>
          </p:nvPr>
        </p:nvSpPr>
        <p:spPr>
          <a:noFill/>
        </p:spPr>
        <p:txBody>
          <a:bodyPr/>
          <a:lstStyle/>
          <a:p>
            <a:fld id="{8C624B5E-0152-DA40-BCB5-C0E77539702C}" type="slidenum">
              <a:rPr lang="en-AU" smtClean="0">
                <a:latin typeface="Arial" pitchFamily="-84" charset="0"/>
              </a:rPr>
              <a:pPr/>
              <a:t>18</a:t>
            </a:fld>
            <a:endParaRPr lang="en-AU" dirty="0" smtClean="0">
              <a:latin typeface="Arial" pitchFamily="-8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685800" y="4343400"/>
            <a:ext cx="5486400" cy="4343400"/>
          </a:xfrm>
        </p:spPr>
        <p:txBody>
          <a:bodyPr>
            <a:normAutofit lnSpcReduction="1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IEEE 802.11 defines nine services that need to be provided by the wireless LAN to</a:t>
            </a:r>
          </a:p>
          <a:p>
            <a:r>
              <a:rPr lang="en-US" sz="1200" kern="1200" baseline="0" dirty="0" smtClean="0">
                <a:solidFill>
                  <a:schemeClr val="tx1"/>
                </a:solidFill>
                <a:latin typeface="Arial" charset="0"/>
                <a:ea typeface="ＭＳ Ｐゴシック" pitchFamily="-107" charset="-128"/>
                <a:cs typeface="ＭＳ Ｐゴシック" pitchFamily="-107" charset="-128"/>
              </a:rPr>
              <a:t>achieve functionality equivalent to that which is inherent to wired LANs. Table 18.2</a:t>
            </a:r>
          </a:p>
          <a:p>
            <a:r>
              <a:rPr lang="en-US" sz="1200" kern="1200" baseline="0" dirty="0" smtClean="0">
                <a:solidFill>
                  <a:schemeClr val="tx1"/>
                </a:solidFill>
                <a:latin typeface="Arial" charset="0"/>
                <a:ea typeface="ＭＳ Ｐゴシック" pitchFamily="-107" charset="-128"/>
                <a:cs typeface="ＭＳ Ｐゴシック" pitchFamily="-107" charset="-128"/>
              </a:rPr>
              <a:t>lists the services and indicates two ways of categorizing them.</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1. The service provider can be either the station or the DS. Station services are</a:t>
            </a:r>
          </a:p>
          <a:p>
            <a:r>
              <a:rPr lang="en-US" sz="1200" kern="1200" baseline="0" dirty="0" smtClean="0">
                <a:solidFill>
                  <a:schemeClr val="tx1"/>
                </a:solidFill>
                <a:latin typeface="Arial" charset="0"/>
                <a:ea typeface="ＭＳ Ｐゴシック" pitchFamily="-107" charset="-128"/>
                <a:cs typeface="ＭＳ Ｐゴシック" pitchFamily="-107" charset="-128"/>
              </a:rPr>
              <a:t>implemented in every 802.11 station, including AP stations. Distribution</a:t>
            </a:r>
          </a:p>
          <a:p>
            <a:r>
              <a:rPr lang="en-US" sz="1200" kern="1200" baseline="0" dirty="0" smtClean="0">
                <a:solidFill>
                  <a:schemeClr val="tx1"/>
                </a:solidFill>
                <a:latin typeface="Arial" charset="0"/>
                <a:ea typeface="ＭＳ Ｐゴシック" pitchFamily="-107" charset="-128"/>
                <a:cs typeface="ＭＳ Ｐゴシック" pitchFamily="-107" charset="-128"/>
              </a:rPr>
              <a:t>services are provided between BSSs; these services may be implemented</a:t>
            </a:r>
          </a:p>
          <a:p>
            <a:r>
              <a:rPr lang="en-US" sz="1200" kern="1200" baseline="0" dirty="0" smtClean="0">
                <a:solidFill>
                  <a:schemeClr val="tx1"/>
                </a:solidFill>
                <a:latin typeface="Arial" charset="0"/>
                <a:ea typeface="ＭＳ Ｐゴシック" pitchFamily="-107" charset="-128"/>
                <a:cs typeface="ＭＳ Ｐゴシック" pitchFamily="-107" charset="-128"/>
              </a:rPr>
              <a:t>in an AP or in another special-purpose device attached to the distribution</a:t>
            </a:r>
          </a:p>
          <a:p>
            <a:r>
              <a:rPr lang="en-US" sz="1200" kern="1200" baseline="0" dirty="0" smtClean="0">
                <a:solidFill>
                  <a:schemeClr val="tx1"/>
                </a:solidFill>
                <a:latin typeface="Arial" charset="0"/>
                <a:ea typeface="ＭＳ Ｐゴシック" pitchFamily="-107" charset="-128"/>
                <a:cs typeface="ＭＳ Ｐゴシック" pitchFamily="-107" charset="-128"/>
              </a:rPr>
              <a:t>system.</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2. Three of the services are used to control IEEE 802.11 LAN access and confidentiality.</a:t>
            </a:r>
          </a:p>
          <a:p>
            <a:r>
              <a:rPr lang="en-US" sz="1200" kern="1200" baseline="0" dirty="0" smtClean="0">
                <a:solidFill>
                  <a:schemeClr val="tx1"/>
                </a:solidFill>
                <a:latin typeface="Arial" charset="0"/>
                <a:ea typeface="ＭＳ Ｐゴシック" pitchFamily="-107" charset="-128"/>
                <a:cs typeface="ＭＳ Ｐゴシック" pitchFamily="-107" charset="-128"/>
              </a:rPr>
              <a:t>Six of the services are used to support delivery of MSDUs between</a:t>
            </a:r>
          </a:p>
          <a:p>
            <a:r>
              <a:rPr lang="en-US" sz="1200" kern="1200" baseline="0" dirty="0" smtClean="0">
                <a:solidFill>
                  <a:schemeClr val="tx1"/>
                </a:solidFill>
                <a:latin typeface="Arial" charset="0"/>
                <a:ea typeface="ＭＳ Ｐゴシック" pitchFamily="-107" charset="-128"/>
                <a:cs typeface="ＭＳ Ｐゴシック" pitchFamily="-107" charset="-128"/>
              </a:rPr>
              <a:t>stations. If the MSDU is too large to be transmitted in a single MPDU, it may</a:t>
            </a:r>
          </a:p>
          <a:p>
            <a:r>
              <a:rPr lang="en-US" sz="1200" kern="1200" baseline="0" dirty="0" smtClean="0">
                <a:solidFill>
                  <a:schemeClr val="tx1"/>
                </a:solidFill>
                <a:latin typeface="Arial" charset="0"/>
                <a:ea typeface="ＭＳ Ｐゴシック" pitchFamily="-107" charset="-128"/>
                <a:cs typeface="ＭＳ Ｐゴシック" pitchFamily="-107" charset="-128"/>
              </a:rPr>
              <a:t>be fragmented and transmitted in a series of MPDUs.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Following the IEEE 802.11 document, we next discuss the services in an order</a:t>
            </a:r>
          </a:p>
          <a:p>
            <a:r>
              <a:rPr lang="en-US" sz="1200" kern="1200" baseline="0" dirty="0" smtClean="0">
                <a:solidFill>
                  <a:schemeClr val="tx1"/>
                </a:solidFill>
                <a:latin typeface="Arial" charset="0"/>
                <a:ea typeface="ＭＳ Ｐゴシック" pitchFamily="-107" charset="-128"/>
                <a:cs typeface="ＭＳ Ｐゴシック" pitchFamily="-107" charset="-128"/>
              </a:rPr>
              <a:t>designed to clarify the operation of an IEEE 802.11 ESS network.  MSDU delivery,</a:t>
            </a:r>
          </a:p>
          <a:p>
            <a:r>
              <a:rPr lang="en-US" sz="1200" kern="1200" baseline="0" dirty="0" smtClean="0">
                <a:solidFill>
                  <a:schemeClr val="tx1"/>
                </a:solidFill>
                <a:latin typeface="Arial" charset="0"/>
                <a:ea typeface="ＭＳ Ｐゴシック" pitchFamily="-107" charset="-128"/>
                <a:cs typeface="ＭＳ Ｐゴシック" pitchFamily="-107" charset="-128"/>
              </a:rPr>
              <a:t>which is the basic service, already has been mentioned. Services related to security</a:t>
            </a:r>
          </a:p>
          <a:p>
            <a:r>
              <a:rPr lang="en-US" sz="1200" kern="1200" baseline="0" dirty="0" smtClean="0">
                <a:solidFill>
                  <a:schemeClr val="tx1"/>
                </a:solidFill>
                <a:latin typeface="Arial" charset="0"/>
                <a:ea typeface="ＭＳ Ｐゴシック" pitchFamily="-107" charset="-128"/>
                <a:cs typeface="ＭＳ Ｐゴシック" pitchFamily="-107" charset="-128"/>
              </a:rPr>
              <a:t>are introduced in Section 18.4.</a:t>
            </a:r>
          </a:p>
          <a:p>
            <a:endParaRPr lang="en-US" dirty="0" smtClean="0"/>
          </a:p>
        </p:txBody>
      </p:sp>
      <p:sp>
        <p:nvSpPr>
          <p:cNvPr id="30724" name="Slide Number Placeholder 3"/>
          <p:cNvSpPr>
            <a:spLocks noGrp="1"/>
          </p:cNvSpPr>
          <p:nvPr>
            <p:ph type="sldNum" sz="quarter" idx="5"/>
          </p:nvPr>
        </p:nvSpPr>
        <p:spPr>
          <a:noFill/>
        </p:spPr>
        <p:txBody>
          <a:bodyPr/>
          <a:lstStyle/>
          <a:p>
            <a:fld id="{ECEACEA4-C3E6-114C-86E1-FA8351846DB0}" type="slidenum">
              <a:rPr lang="en-AU" smtClean="0">
                <a:latin typeface="Arial" pitchFamily="-84" charset="0"/>
              </a:rPr>
              <a:pPr/>
              <a:t>19</a:t>
            </a:fld>
            <a:endParaRPr lang="en-AU" dirty="0" smtClean="0">
              <a:latin typeface="Arial" pitchFamily="-8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This chapter begins with a general overview of wireless security issues. We then focus</a:t>
            </a:r>
          </a:p>
          <a:p>
            <a:r>
              <a:rPr lang="en-US" sz="1200" kern="1200" baseline="0" dirty="0" smtClean="0">
                <a:solidFill>
                  <a:schemeClr val="tx1"/>
                </a:solidFill>
                <a:latin typeface="Arial" charset="0"/>
                <a:ea typeface="ＭＳ Ｐゴシック" pitchFamily="-107" charset="-128"/>
                <a:cs typeface="ＭＳ Ｐゴシック" pitchFamily="-107" charset="-128"/>
              </a:rPr>
              <a:t>on the relatively new area of mobile device security, examining threats and countermeasures</a:t>
            </a:r>
          </a:p>
          <a:p>
            <a:r>
              <a:rPr lang="en-US" sz="1200" kern="1200" baseline="0" dirty="0" smtClean="0">
                <a:solidFill>
                  <a:schemeClr val="tx1"/>
                </a:solidFill>
                <a:latin typeface="Arial" charset="0"/>
                <a:ea typeface="ＭＳ Ｐゴシック" pitchFamily="-107" charset="-128"/>
                <a:cs typeface="ＭＳ Ｐゴシック" pitchFamily="-107" charset="-128"/>
              </a:rPr>
              <a:t>for mobile devices used in the enterprise. Then, we look at the IEEE 802.11i</a:t>
            </a:r>
          </a:p>
          <a:p>
            <a:r>
              <a:rPr lang="en-US" sz="1200" kern="1200" baseline="0" dirty="0" smtClean="0">
                <a:solidFill>
                  <a:schemeClr val="tx1"/>
                </a:solidFill>
                <a:latin typeface="Arial" charset="0"/>
                <a:ea typeface="ＭＳ Ｐゴシック" pitchFamily="-107" charset="-128"/>
                <a:cs typeface="ＭＳ Ｐゴシック" pitchFamily="-107" charset="-128"/>
              </a:rPr>
              <a:t>standard for wireless LAN security. This standard is part of IEEE 802.11, also referred</a:t>
            </a:r>
          </a:p>
          <a:p>
            <a:r>
              <a:rPr lang="en-US" sz="1200" kern="1200" baseline="0" dirty="0" smtClean="0">
                <a:solidFill>
                  <a:schemeClr val="tx1"/>
                </a:solidFill>
                <a:latin typeface="Arial" charset="0"/>
                <a:ea typeface="ＭＳ Ｐゴシック" pitchFamily="-107" charset="-128"/>
                <a:cs typeface="ＭＳ Ｐゴシック" pitchFamily="-107" charset="-128"/>
              </a:rPr>
              <a:t>to as Wi-Fi. We begin the discussion with an overview of IEEE 802.11, and then we</a:t>
            </a:r>
          </a:p>
          <a:p>
            <a:r>
              <a:rPr lang="en-US" sz="1200" kern="1200" baseline="0" dirty="0" smtClean="0">
                <a:solidFill>
                  <a:schemeClr val="tx1"/>
                </a:solidFill>
                <a:latin typeface="Arial" charset="0"/>
                <a:ea typeface="ＭＳ Ｐゴシック" pitchFamily="-107" charset="-128"/>
                <a:cs typeface="ＭＳ Ｐゴシック" pitchFamily="-107" charset="-128"/>
              </a:rPr>
              <a:t>look in some detail at IEEE 802.11i.</a:t>
            </a:r>
            <a:endParaRPr lang="en-US" dirty="0" smtClean="0">
              <a:latin typeface="Arial" pitchFamily="-84" charset="0"/>
              <a:ea typeface="ＭＳ Ｐゴシック" pitchFamily="-84" charset="-128"/>
              <a:cs typeface="ＭＳ Ｐゴシック" pitchFamily="-84" charset="-128"/>
            </a:endParaRPr>
          </a:p>
        </p:txBody>
      </p:sp>
      <p:sp>
        <p:nvSpPr>
          <p:cNvPr id="32772" name="Slide Number Placeholder 3"/>
          <p:cNvSpPr>
            <a:spLocks noGrp="1"/>
          </p:cNvSpPr>
          <p:nvPr>
            <p:ph type="sldNum" sz="quarter" idx="5"/>
          </p:nvPr>
        </p:nvSpPr>
        <p:spPr>
          <a:noFill/>
        </p:spPr>
        <p:txBody>
          <a:bodyPr/>
          <a:lstStyle/>
          <a:p>
            <a:fld id="{D2C26A60-DE3E-EF42-8057-6143E9FC34B9}"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The two services involved with the distribution</a:t>
            </a:r>
          </a:p>
          <a:p>
            <a:r>
              <a:rPr lang="en-US" sz="1200" kern="1200" baseline="0" dirty="0" smtClean="0">
                <a:solidFill>
                  <a:schemeClr val="tx1"/>
                </a:solidFill>
                <a:latin typeface="Arial" charset="0"/>
                <a:ea typeface="ＭＳ Ｐゴシック" pitchFamily="-107" charset="-128"/>
                <a:cs typeface="ＭＳ Ｐゴシック" pitchFamily="-107" charset="-128"/>
              </a:rPr>
              <a:t>of messages within a DS are distribution and integration. Distribution  is</a:t>
            </a:r>
          </a:p>
          <a:p>
            <a:r>
              <a:rPr lang="en-US" sz="1200" kern="1200" baseline="0" dirty="0" smtClean="0">
                <a:solidFill>
                  <a:schemeClr val="tx1"/>
                </a:solidFill>
                <a:latin typeface="Arial" charset="0"/>
                <a:ea typeface="ＭＳ Ｐゴシック" pitchFamily="-107" charset="-128"/>
                <a:cs typeface="ＭＳ Ｐゴシック" pitchFamily="-107" charset="-128"/>
              </a:rPr>
              <a:t>the primary service used by stations to exchange MPDUs when the MPDUs must</a:t>
            </a:r>
          </a:p>
          <a:p>
            <a:r>
              <a:rPr lang="en-US" sz="1200" kern="1200" baseline="0" dirty="0" smtClean="0">
                <a:solidFill>
                  <a:schemeClr val="tx1"/>
                </a:solidFill>
                <a:latin typeface="Arial" charset="0"/>
                <a:ea typeface="ＭＳ Ｐゴシック" pitchFamily="-107" charset="-128"/>
                <a:cs typeface="ＭＳ Ｐゴシック" pitchFamily="-107" charset="-128"/>
              </a:rPr>
              <a:t>traverse the DS to get from a station in one BSS to a station in another BSS. For</a:t>
            </a:r>
          </a:p>
          <a:p>
            <a:r>
              <a:rPr lang="en-US" sz="1200" kern="1200" baseline="0" dirty="0" smtClean="0">
                <a:solidFill>
                  <a:schemeClr val="tx1"/>
                </a:solidFill>
                <a:latin typeface="Arial" charset="0"/>
                <a:ea typeface="ＭＳ Ｐゴシック" pitchFamily="-107" charset="-128"/>
                <a:cs typeface="ＭＳ Ｐゴシック" pitchFamily="-107" charset="-128"/>
              </a:rPr>
              <a:t>example, suppose a frame is to be sent from station 2 (STA 2) to station 7 (STA 7)</a:t>
            </a:r>
          </a:p>
          <a:p>
            <a:r>
              <a:rPr lang="en-US" sz="1200" kern="1200" baseline="0" dirty="0" smtClean="0">
                <a:solidFill>
                  <a:schemeClr val="tx1"/>
                </a:solidFill>
                <a:latin typeface="Arial" charset="0"/>
                <a:ea typeface="ＭＳ Ｐゴシック" pitchFamily="-107" charset="-128"/>
                <a:cs typeface="ＭＳ Ｐゴシック" pitchFamily="-107" charset="-128"/>
              </a:rPr>
              <a:t>in Figure 18.5. The frame is sent from STA 2 to AP 1, which is the AP for this BSS.</a:t>
            </a:r>
          </a:p>
          <a:p>
            <a:r>
              <a:rPr lang="en-US" sz="1200" kern="1200" baseline="0" dirty="0" smtClean="0">
                <a:solidFill>
                  <a:schemeClr val="tx1"/>
                </a:solidFill>
                <a:latin typeface="Arial" charset="0"/>
                <a:ea typeface="ＭＳ Ｐゴシック" pitchFamily="-107" charset="-128"/>
                <a:cs typeface="ＭＳ Ｐゴシック" pitchFamily="-107" charset="-128"/>
              </a:rPr>
              <a:t>The AP gives the frame to the DS, which has the job of directing the frame to the</a:t>
            </a:r>
          </a:p>
          <a:p>
            <a:r>
              <a:rPr lang="en-US" sz="1200" kern="1200" baseline="0" dirty="0" smtClean="0">
                <a:solidFill>
                  <a:schemeClr val="tx1"/>
                </a:solidFill>
                <a:latin typeface="Arial" charset="0"/>
                <a:ea typeface="ＭＳ Ｐゴシック" pitchFamily="-107" charset="-128"/>
                <a:cs typeface="ＭＳ Ｐゴシック" pitchFamily="-107" charset="-128"/>
              </a:rPr>
              <a:t>AP associated with STA 7 in the target BSS. AP 2 receives the frame and forwards</a:t>
            </a:r>
          </a:p>
          <a:p>
            <a:r>
              <a:rPr lang="en-US" sz="1200" kern="1200" baseline="0" dirty="0" smtClean="0">
                <a:solidFill>
                  <a:schemeClr val="tx1"/>
                </a:solidFill>
                <a:latin typeface="Arial" charset="0"/>
                <a:ea typeface="ＭＳ Ｐゴシック" pitchFamily="-107" charset="-128"/>
                <a:cs typeface="ＭＳ Ｐゴシック" pitchFamily="-107" charset="-128"/>
              </a:rPr>
              <a:t>it to STA 7. How the message is transported through the DS is beyond the scope of</a:t>
            </a:r>
          </a:p>
          <a:p>
            <a:r>
              <a:rPr lang="en-US" sz="1200" kern="1200" baseline="0" dirty="0" smtClean="0">
                <a:solidFill>
                  <a:schemeClr val="tx1"/>
                </a:solidFill>
                <a:latin typeface="Arial" charset="0"/>
                <a:ea typeface="ＭＳ Ｐゴシック" pitchFamily="-107" charset="-128"/>
                <a:cs typeface="ＭＳ Ｐゴシック" pitchFamily="-107" charset="-128"/>
              </a:rPr>
              <a:t>the IEEE 802.11 standard.</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If the two stations that are communicating are within the same BSS, then the</a:t>
            </a:r>
          </a:p>
          <a:p>
            <a:r>
              <a:rPr lang="en-US" sz="1200" kern="1200" baseline="0" dirty="0" smtClean="0">
                <a:solidFill>
                  <a:schemeClr val="tx1"/>
                </a:solidFill>
                <a:latin typeface="Arial" charset="0"/>
                <a:ea typeface="ＭＳ Ｐゴシック" pitchFamily="-107" charset="-128"/>
                <a:cs typeface="ＭＳ Ｐゴシック" pitchFamily="-107" charset="-128"/>
              </a:rPr>
              <a:t>distribution service logically goes through the single AP of that BSS.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integration  service enables transfer of data between a station on an IEEE</a:t>
            </a:r>
          </a:p>
          <a:p>
            <a:r>
              <a:rPr lang="en-US" sz="1200" kern="1200" baseline="0" dirty="0" smtClean="0">
                <a:solidFill>
                  <a:schemeClr val="tx1"/>
                </a:solidFill>
                <a:latin typeface="Arial" charset="0"/>
                <a:ea typeface="ＭＳ Ｐゴシック" pitchFamily="-107" charset="-128"/>
                <a:cs typeface="ＭＳ Ｐゴシック" pitchFamily="-107" charset="-128"/>
              </a:rPr>
              <a:t>802.11 LAN and a station on an integrated IEEE 802.x LAN. The term integrated</a:t>
            </a:r>
          </a:p>
          <a:p>
            <a:r>
              <a:rPr lang="en-US" sz="1200" kern="1200" baseline="0" dirty="0" smtClean="0">
                <a:solidFill>
                  <a:schemeClr val="tx1"/>
                </a:solidFill>
                <a:latin typeface="Arial" charset="0"/>
                <a:ea typeface="ＭＳ Ｐゴシック" pitchFamily="-107" charset="-128"/>
                <a:cs typeface="ＭＳ Ｐゴシック" pitchFamily="-107" charset="-128"/>
              </a:rPr>
              <a:t>refers to a wired LAN that is physically connected to the DS and whose stations</a:t>
            </a:r>
          </a:p>
          <a:p>
            <a:r>
              <a:rPr lang="en-US" sz="1200" kern="1200" baseline="0" dirty="0" smtClean="0">
                <a:solidFill>
                  <a:schemeClr val="tx1"/>
                </a:solidFill>
                <a:latin typeface="Arial" charset="0"/>
                <a:ea typeface="ＭＳ Ｐゴシック" pitchFamily="-107" charset="-128"/>
                <a:cs typeface="ＭＳ Ｐゴシック" pitchFamily="-107" charset="-128"/>
              </a:rPr>
              <a:t>may be logically connected to an IEEE 802.11 LAN via the integration service. The</a:t>
            </a:r>
          </a:p>
          <a:p>
            <a:r>
              <a:rPr lang="en-US" sz="1200" kern="1200" baseline="0" dirty="0" smtClean="0">
                <a:solidFill>
                  <a:schemeClr val="tx1"/>
                </a:solidFill>
                <a:latin typeface="Arial" charset="0"/>
                <a:ea typeface="ＭＳ Ｐゴシック" pitchFamily="-107" charset="-128"/>
                <a:cs typeface="ＭＳ Ｐゴシック" pitchFamily="-107" charset="-128"/>
              </a:rPr>
              <a:t>integration service takes care of any address translation and media conversion logic</a:t>
            </a:r>
          </a:p>
          <a:p>
            <a:r>
              <a:rPr lang="en-US" sz="1200" kern="1200" baseline="0" dirty="0" smtClean="0">
                <a:solidFill>
                  <a:schemeClr val="tx1"/>
                </a:solidFill>
                <a:latin typeface="Arial" charset="0"/>
                <a:ea typeface="ＭＳ Ｐゴシック" pitchFamily="-107" charset="-128"/>
                <a:cs typeface="ＭＳ Ｐゴシック" pitchFamily="-107" charset="-128"/>
              </a:rPr>
              <a:t>required for the exchange of data.</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The primary purpose of the MAC layer is to transfer</a:t>
            </a:r>
          </a:p>
          <a:p>
            <a:r>
              <a:rPr lang="en-US" sz="1200" kern="1200" baseline="0" dirty="0" smtClean="0">
                <a:solidFill>
                  <a:schemeClr val="tx1"/>
                </a:solidFill>
                <a:latin typeface="Arial" charset="0"/>
                <a:ea typeface="ＭＳ Ｐゴシック" pitchFamily="-107" charset="-128"/>
                <a:cs typeface="ＭＳ Ｐゴシック" pitchFamily="-107" charset="-128"/>
              </a:rPr>
              <a:t>MSDUs between MAC entities; this purpose is fulfilled by the distribution service.</a:t>
            </a:r>
          </a:p>
          <a:p>
            <a:r>
              <a:rPr lang="en-US" sz="1200" kern="1200" baseline="0" dirty="0" smtClean="0">
                <a:solidFill>
                  <a:schemeClr val="tx1"/>
                </a:solidFill>
                <a:latin typeface="Arial" charset="0"/>
                <a:ea typeface="ＭＳ Ｐゴシック" pitchFamily="-107" charset="-128"/>
                <a:cs typeface="ＭＳ Ｐゴシック" pitchFamily="-107" charset="-128"/>
              </a:rPr>
              <a:t>For that service to function, it requires information about stations within the ESS</a:t>
            </a:r>
          </a:p>
          <a:p>
            <a:r>
              <a:rPr lang="en-US" sz="1200" kern="1200" baseline="0" dirty="0" smtClean="0">
                <a:solidFill>
                  <a:schemeClr val="tx1"/>
                </a:solidFill>
                <a:latin typeface="Arial" charset="0"/>
                <a:ea typeface="ＭＳ Ｐゴシック" pitchFamily="-107" charset="-128"/>
                <a:cs typeface="ＭＳ Ｐゴシック" pitchFamily="-107" charset="-128"/>
              </a:rPr>
              <a:t>that is provided by the association-related services. Before the distribution service</a:t>
            </a:r>
          </a:p>
          <a:p>
            <a:r>
              <a:rPr lang="en-US" sz="1200" kern="1200" baseline="0" dirty="0" smtClean="0">
                <a:solidFill>
                  <a:schemeClr val="tx1"/>
                </a:solidFill>
                <a:latin typeface="Arial" charset="0"/>
                <a:ea typeface="ＭＳ Ｐゴシック" pitchFamily="-107" charset="-128"/>
                <a:cs typeface="ＭＳ Ｐゴシック" pitchFamily="-107" charset="-128"/>
              </a:rPr>
              <a:t>can deliver data to or accept data from a station, that station must be associated .</a:t>
            </a:r>
          </a:p>
          <a:p>
            <a:r>
              <a:rPr lang="en-US" sz="1200" kern="1200" baseline="0" dirty="0" smtClean="0">
                <a:solidFill>
                  <a:schemeClr val="tx1"/>
                </a:solidFill>
                <a:latin typeface="Arial" charset="0"/>
                <a:ea typeface="ＭＳ Ｐゴシック" pitchFamily="-107" charset="-128"/>
                <a:cs typeface="ＭＳ Ｐゴシック" pitchFamily="-107" charset="-128"/>
              </a:rPr>
              <a:t>Before looking at the concept of association, we need to describe the concept of</a:t>
            </a:r>
          </a:p>
          <a:p>
            <a:r>
              <a:rPr lang="en-US" sz="1200" kern="1200" baseline="0" dirty="0" smtClean="0">
                <a:solidFill>
                  <a:schemeClr val="tx1"/>
                </a:solidFill>
                <a:latin typeface="Arial" charset="0"/>
                <a:ea typeface="ＭＳ Ｐゴシック" pitchFamily="-107" charset="-128"/>
                <a:cs typeface="ＭＳ Ｐゴシック" pitchFamily="-107" charset="-128"/>
              </a:rPr>
              <a:t>mobility. The standard defines three transition types, based on mobility: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No transition:  A station of this type is either stationary or moves only</a:t>
            </a:r>
          </a:p>
          <a:p>
            <a:r>
              <a:rPr lang="en-US" sz="1200" kern="1200" baseline="0" dirty="0" smtClean="0">
                <a:solidFill>
                  <a:schemeClr val="tx1"/>
                </a:solidFill>
                <a:latin typeface="Arial" charset="0"/>
                <a:ea typeface="ＭＳ Ｐゴシック" pitchFamily="-107" charset="-128"/>
                <a:cs typeface="ＭＳ Ｐゴシック" pitchFamily="-107" charset="-128"/>
              </a:rPr>
              <a:t>within the direct communication range of the communicating stations of a</a:t>
            </a:r>
          </a:p>
          <a:p>
            <a:r>
              <a:rPr lang="en-US" sz="1200" kern="1200" baseline="0" dirty="0" smtClean="0">
                <a:solidFill>
                  <a:schemeClr val="tx1"/>
                </a:solidFill>
                <a:latin typeface="Arial" charset="0"/>
                <a:ea typeface="ＭＳ Ｐゴシック" pitchFamily="-107" charset="-128"/>
                <a:cs typeface="ＭＳ Ｐゴシック" pitchFamily="-107" charset="-128"/>
              </a:rPr>
              <a:t>single BSS.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BSS transition:  This is defined as a station movement from one BSS to another</a:t>
            </a:r>
          </a:p>
          <a:p>
            <a:r>
              <a:rPr lang="en-US" sz="1200" kern="1200" baseline="0" dirty="0" smtClean="0">
                <a:solidFill>
                  <a:schemeClr val="tx1"/>
                </a:solidFill>
                <a:latin typeface="Arial" charset="0"/>
                <a:ea typeface="ＭＳ Ｐゴシック" pitchFamily="-107" charset="-128"/>
                <a:cs typeface="ＭＳ Ｐゴシック" pitchFamily="-107" charset="-128"/>
              </a:rPr>
              <a:t>BSS within the same ESS. In this case, delivery of data to the station</a:t>
            </a:r>
          </a:p>
          <a:p>
            <a:r>
              <a:rPr lang="en-US" sz="1200" kern="1200" baseline="0" dirty="0" smtClean="0">
                <a:solidFill>
                  <a:schemeClr val="tx1"/>
                </a:solidFill>
                <a:latin typeface="Arial" charset="0"/>
                <a:ea typeface="ＭＳ Ｐゴシック" pitchFamily="-107" charset="-128"/>
                <a:cs typeface="ＭＳ Ｐゴシック" pitchFamily="-107" charset="-128"/>
              </a:rPr>
              <a:t>requires that the addressing capability be able to recognize the new location of</a:t>
            </a:r>
          </a:p>
          <a:p>
            <a:r>
              <a:rPr lang="en-US" sz="1200" kern="1200" baseline="0" dirty="0" smtClean="0">
                <a:solidFill>
                  <a:schemeClr val="tx1"/>
                </a:solidFill>
                <a:latin typeface="Arial" charset="0"/>
                <a:ea typeface="ＭＳ Ｐゴシック" pitchFamily="-107" charset="-128"/>
                <a:cs typeface="ＭＳ Ｐゴシック" pitchFamily="-107" charset="-128"/>
              </a:rPr>
              <a:t>the station.</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ESS transition:  This is defined as a station movement from a BSS in one ESS</a:t>
            </a:r>
          </a:p>
          <a:p>
            <a:r>
              <a:rPr lang="en-US" sz="1200" kern="1200" baseline="0" dirty="0" smtClean="0">
                <a:solidFill>
                  <a:schemeClr val="tx1"/>
                </a:solidFill>
                <a:latin typeface="Arial" charset="0"/>
                <a:ea typeface="ＭＳ Ｐゴシック" pitchFamily="-107" charset="-128"/>
                <a:cs typeface="ＭＳ Ｐゴシック" pitchFamily="-107" charset="-128"/>
              </a:rPr>
              <a:t>to a BSS within another ESS. This case is supported only in the sense that</a:t>
            </a:r>
          </a:p>
          <a:p>
            <a:r>
              <a:rPr lang="en-US" sz="1200" kern="1200" baseline="0" dirty="0" smtClean="0">
                <a:solidFill>
                  <a:schemeClr val="tx1"/>
                </a:solidFill>
                <a:latin typeface="Arial" charset="0"/>
                <a:ea typeface="ＭＳ Ｐゴシック" pitchFamily="-107" charset="-128"/>
                <a:cs typeface="ＭＳ Ｐゴシック" pitchFamily="-107" charset="-128"/>
              </a:rPr>
              <a:t>the station can move. Maintenance of upper-layer connections supported by</a:t>
            </a:r>
          </a:p>
          <a:p>
            <a:r>
              <a:rPr lang="en-US" sz="1200" kern="1200" baseline="0" dirty="0" smtClean="0">
                <a:solidFill>
                  <a:schemeClr val="tx1"/>
                </a:solidFill>
                <a:latin typeface="Arial" charset="0"/>
                <a:ea typeface="ＭＳ Ｐゴシック" pitchFamily="-107" charset="-128"/>
                <a:cs typeface="ＭＳ Ｐゴシック" pitchFamily="-107" charset="-128"/>
              </a:rPr>
              <a:t>802.11 cannot be guaranteed. In fact, disruption of service is likely to occur.</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To deliver a message within a DS, the distribution service needs to know</a:t>
            </a:r>
          </a:p>
          <a:p>
            <a:r>
              <a:rPr lang="en-US" sz="1200" kern="1200" baseline="0" dirty="0" smtClean="0">
                <a:solidFill>
                  <a:schemeClr val="tx1"/>
                </a:solidFill>
                <a:latin typeface="Arial" charset="0"/>
                <a:ea typeface="ＭＳ Ｐゴシック" pitchFamily="-107" charset="-128"/>
                <a:cs typeface="ＭＳ Ｐゴシック" pitchFamily="-107" charset="-128"/>
              </a:rPr>
              <a:t>where the destination station is located. Specifically, the DS needs to know the</a:t>
            </a:r>
          </a:p>
          <a:p>
            <a:r>
              <a:rPr lang="en-US" sz="1200" kern="1200" baseline="0" dirty="0" smtClean="0">
                <a:solidFill>
                  <a:schemeClr val="tx1"/>
                </a:solidFill>
                <a:latin typeface="Arial" charset="0"/>
                <a:ea typeface="ＭＳ Ｐゴシック" pitchFamily="-107" charset="-128"/>
                <a:cs typeface="ＭＳ Ｐゴシック" pitchFamily="-107" charset="-128"/>
              </a:rPr>
              <a:t>identity of the AP to which the message should be delivered in order for that message</a:t>
            </a:r>
          </a:p>
          <a:p>
            <a:r>
              <a:rPr lang="en-US" sz="1200" kern="1200" baseline="0" dirty="0" smtClean="0">
                <a:solidFill>
                  <a:schemeClr val="tx1"/>
                </a:solidFill>
                <a:latin typeface="Arial" charset="0"/>
                <a:ea typeface="ＭＳ Ｐゴシック" pitchFamily="-107" charset="-128"/>
                <a:cs typeface="ＭＳ Ｐゴシック" pitchFamily="-107" charset="-128"/>
              </a:rPr>
              <a:t>to reach the destination station. To meet this requirement, a station must</a:t>
            </a:r>
          </a:p>
          <a:p>
            <a:r>
              <a:rPr lang="en-US" sz="1200" kern="1200" baseline="0" dirty="0" smtClean="0">
                <a:solidFill>
                  <a:schemeClr val="tx1"/>
                </a:solidFill>
                <a:latin typeface="Arial" charset="0"/>
                <a:ea typeface="ＭＳ Ｐゴシック" pitchFamily="-107" charset="-128"/>
                <a:cs typeface="ＭＳ Ｐゴシック" pitchFamily="-107" charset="-128"/>
              </a:rPr>
              <a:t>maintain an association with the AP within its current BSS. Three services relate</a:t>
            </a:r>
          </a:p>
          <a:p>
            <a:r>
              <a:rPr lang="en-US" sz="1200" kern="1200" baseline="0" dirty="0" smtClean="0">
                <a:solidFill>
                  <a:schemeClr val="tx1"/>
                </a:solidFill>
                <a:latin typeface="Arial" charset="0"/>
                <a:ea typeface="ＭＳ Ｐゴシック" pitchFamily="-107" charset="-128"/>
                <a:cs typeface="ＭＳ Ｐゴシック" pitchFamily="-107" charset="-128"/>
              </a:rPr>
              <a:t>to this requirement:</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Association:  Establishes an initial association between a station and an AP.</a:t>
            </a:r>
          </a:p>
          <a:p>
            <a:r>
              <a:rPr lang="en-US" sz="1200" kern="1200" baseline="0" dirty="0" smtClean="0">
                <a:solidFill>
                  <a:schemeClr val="tx1"/>
                </a:solidFill>
                <a:latin typeface="Arial" charset="0"/>
                <a:ea typeface="ＭＳ Ｐゴシック" pitchFamily="-107" charset="-128"/>
                <a:cs typeface="ＭＳ Ｐゴシック" pitchFamily="-107" charset="-128"/>
              </a:rPr>
              <a:t>Before a station can transmit or receive frames on a wireless LAN, its identity</a:t>
            </a:r>
          </a:p>
          <a:p>
            <a:r>
              <a:rPr lang="en-US" sz="1200" kern="1200" baseline="0" dirty="0" smtClean="0">
                <a:solidFill>
                  <a:schemeClr val="tx1"/>
                </a:solidFill>
                <a:latin typeface="Arial" charset="0"/>
                <a:ea typeface="ＭＳ Ｐゴシック" pitchFamily="-107" charset="-128"/>
                <a:cs typeface="ＭＳ Ｐゴシック" pitchFamily="-107" charset="-128"/>
              </a:rPr>
              <a:t>and address must be known. For this purpose, a station must establish an association</a:t>
            </a:r>
          </a:p>
          <a:p>
            <a:r>
              <a:rPr lang="en-US" sz="1200" kern="1200" baseline="0" dirty="0" smtClean="0">
                <a:solidFill>
                  <a:schemeClr val="tx1"/>
                </a:solidFill>
                <a:latin typeface="Arial" charset="0"/>
                <a:ea typeface="ＭＳ Ｐゴシック" pitchFamily="-107" charset="-128"/>
                <a:cs typeface="ＭＳ Ｐゴシック" pitchFamily="-107" charset="-128"/>
              </a:rPr>
              <a:t>with an AP within a particular BSS. The AP can then communicate</a:t>
            </a:r>
          </a:p>
          <a:p>
            <a:r>
              <a:rPr lang="en-US" sz="1200" kern="1200" baseline="0" dirty="0" smtClean="0">
                <a:solidFill>
                  <a:schemeClr val="tx1"/>
                </a:solidFill>
                <a:latin typeface="Arial" charset="0"/>
                <a:ea typeface="ＭＳ Ｐゴシック" pitchFamily="-107" charset="-128"/>
                <a:cs typeface="ＭＳ Ｐゴシック" pitchFamily="-107" charset="-128"/>
              </a:rPr>
              <a:t>this information to other APs within the ESS to facilitate routing and delivery</a:t>
            </a:r>
          </a:p>
          <a:p>
            <a:r>
              <a:rPr lang="en-US" sz="1200" kern="1200" baseline="0" dirty="0" smtClean="0">
                <a:solidFill>
                  <a:schemeClr val="tx1"/>
                </a:solidFill>
                <a:latin typeface="Arial" charset="0"/>
                <a:ea typeface="ＭＳ Ｐゴシック" pitchFamily="-107" charset="-128"/>
                <a:cs typeface="ＭＳ Ｐゴシック" pitchFamily="-107" charset="-128"/>
              </a:rPr>
              <a:t>of addressed frames.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Reassociation:  Enables an established association to be transferred from one</a:t>
            </a:r>
          </a:p>
          <a:p>
            <a:r>
              <a:rPr lang="en-US" sz="1200" kern="1200" baseline="0" dirty="0" smtClean="0">
                <a:solidFill>
                  <a:schemeClr val="tx1"/>
                </a:solidFill>
                <a:latin typeface="Arial" charset="0"/>
                <a:ea typeface="ＭＳ Ｐゴシック" pitchFamily="-107" charset="-128"/>
                <a:cs typeface="ＭＳ Ｐゴシック" pitchFamily="-107" charset="-128"/>
              </a:rPr>
              <a:t>AP to another, allowing a mobile station to move from one BSS to another.</a:t>
            </a:r>
          </a:p>
          <a:p>
            <a:r>
              <a:rPr lang="en-US" sz="1200" kern="1200" baseline="0" dirty="0" smtClean="0">
                <a:solidFill>
                  <a:schemeClr val="tx1"/>
                </a:solidFill>
                <a:latin typeface="Arial" charset="0"/>
                <a:ea typeface="ＭＳ Ｐゴシック" pitchFamily="-107" charset="-128"/>
                <a:cs typeface="ＭＳ Ｐゴシック" pitchFamily="-107" charset="-128"/>
              </a:rPr>
              <a:t>• Disassociation:  A notification from either a station or an AP that an existing</a:t>
            </a:r>
          </a:p>
          <a:p>
            <a:r>
              <a:rPr lang="en-US" sz="1200" kern="1200" baseline="0" dirty="0" smtClean="0">
                <a:solidFill>
                  <a:schemeClr val="tx1"/>
                </a:solidFill>
                <a:latin typeface="Arial" charset="0"/>
                <a:ea typeface="ＭＳ Ｐゴシック" pitchFamily="-107" charset="-128"/>
                <a:cs typeface="ＭＳ Ｐゴシック" pitchFamily="-107" charset="-128"/>
              </a:rPr>
              <a:t>association is terminated. A station should give this notification before leaving</a:t>
            </a:r>
          </a:p>
          <a:p>
            <a:r>
              <a:rPr lang="en-US" sz="1200" kern="1200" baseline="0" dirty="0" smtClean="0">
                <a:solidFill>
                  <a:schemeClr val="tx1"/>
                </a:solidFill>
                <a:latin typeface="Arial" charset="0"/>
                <a:ea typeface="ＭＳ Ｐゴシック" pitchFamily="-107" charset="-128"/>
                <a:cs typeface="ＭＳ Ｐゴシック" pitchFamily="-107" charset="-128"/>
              </a:rPr>
              <a:t>an ESS or shutting down. However, the MAC management facility protects</a:t>
            </a:r>
          </a:p>
          <a:p>
            <a:r>
              <a:rPr lang="en-US" sz="1200" kern="1200" baseline="0" dirty="0" smtClean="0">
                <a:solidFill>
                  <a:schemeClr val="tx1"/>
                </a:solidFill>
                <a:latin typeface="Arial" charset="0"/>
                <a:ea typeface="ＭＳ Ｐゴシック" pitchFamily="-107" charset="-128"/>
                <a:cs typeface="ＭＳ Ｐゴシック" pitchFamily="-107" charset="-128"/>
              </a:rPr>
              <a:t>itself against stations that disappear without notification.</a:t>
            </a:r>
            <a:endParaRPr lang="en-US" dirty="0" smtClean="0"/>
          </a:p>
          <a:p>
            <a:endParaRPr lang="en-US" sz="1200" kern="1200" baseline="0" dirty="0" smtClean="0">
              <a:solidFill>
                <a:schemeClr val="tx1"/>
              </a:solidFill>
              <a:latin typeface="Arial" charset="0"/>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There are two characteristics of a wired LAN that are not inherent in a wireless</a:t>
            </a:r>
          </a:p>
          <a:p>
            <a:r>
              <a:rPr lang="en-US" sz="1200" kern="1200" baseline="0" dirty="0" smtClean="0">
                <a:solidFill>
                  <a:schemeClr val="tx1"/>
                </a:solidFill>
                <a:latin typeface="Arial" charset="0"/>
                <a:ea typeface="ＭＳ Ｐゴシック" pitchFamily="-107" charset="-128"/>
                <a:cs typeface="ＭＳ Ｐゴシック" pitchFamily="-107" charset="-128"/>
              </a:rPr>
              <a:t>LAN.</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1.  In order to transmit over a wired LAN, a station must be physically connected</a:t>
            </a:r>
          </a:p>
          <a:p>
            <a:r>
              <a:rPr lang="en-US" sz="1200" kern="1200" baseline="0" dirty="0" smtClean="0">
                <a:solidFill>
                  <a:schemeClr val="tx1"/>
                </a:solidFill>
                <a:latin typeface="Arial" charset="0"/>
                <a:ea typeface="ＭＳ Ｐゴシック" pitchFamily="-107" charset="-128"/>
                <a:cs typeface="ＭＳ Ｐゴシック" pitchFamily="-107" charset="-128"/>
              </a:rPr>
              <a:t>to the LAN. On the other hand, with a wireless LAN, any station within radio</a:t>
            </a:r>
          </a:p>
          <a:p>
            <a:r>
              <a:rPr lang="en-US" sz="1200" kern="1200" baseline="0" dirty="0" smtClean="0">
                <a:solidFill>
                  <a:schemeClr val="tx1"/>
                </a:solidFill>
                <a:latin typeface="Arial" charset="0"/>
                <a:ea typeface="ＭＳ Ｐゴシック" pitchFamily="-107" charset="-128"/>
                <a:cs typeface="ＭＳ Ｐゴシック" pitchFamily="-107" charset="-128"/>
              </a:rPr>
              <a:t> range of the other devices on the LAN can transmit. In a sense, there is a form</a:t>
            </a:r>
          </a:p>
          <a:p>
            <a:r>
              <a:rPr lang="en-US" sz="1200" kern="1200" baseline="0" dirty="0" smtClean="0">
                <a:solidFill>
                  <a:schemeClr val="tx1"/>
                </a:solidFill>
                <a:latin typeface="Arial" charset="0"/>
                <a:ea typeface="ＭＳ Ｐゴシック" pitchFamily="-107" charset="-128"/>
                <a:cs typeface="ＭＳ Ｐゴシック" pitchFamily="-107" charset="-128"/>
              </a:rPr>
              <a:t>of authentication with a wired LAN in that it requires some positive and presumably</a:t>
            </a:r>
          </a:p>
          <a:p>
            <a:r>
              <a:rPr lang="en-US" sz="1200" kern="1200" baseline="0" dirty="0" smtClean="0">
                <a:solidFill>
                  <a:schemeClr val="tx1"/>
                </a:solidFill>
                <a:latin typeface="Arial" charset="0"/>
                <a:ea typeface="ＭＳ Ｐゴシック" pitchFamily="-107" charset="-128"/>
                <a:cs typeface="ＭＳ Ｐゴシック" pitchFamily="-107" charset="-128"/>
              </a:rPr>
              <a:t>observable action to connect a station to a wired LAN.</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2.  Similarly, in order to receive a transmission from a station that is part of a</a:t>
            </a:r>
          </a:p>
          <a:p>
            <a:r>
              <a:rPr lang="en-US" sz="1200" kern="1200" baseline="0" dirty="0" smtClean="0">
                <a:solidFill>
                  <a:schemeClr val="tx1"/>
                </a:solidFill>
                <a:latin typeface="Arial" charset="0"/>
                <a:ea typeface="ＭＳ Ｐゴシック" pitchFamily="-107" charset="-128"/>
                <a:cs typeface="ＭＳ Ｐゴシック" pitchFamily="-107" charset="-128"/>
              </a:rPr>
              <a:t>wired LAN, the receiving station also must be attached to the wired LAN.</a:t>
            </a:r>
          </a:p>
          <a:p>
            <a:r>
              <a:rPr lang="en-US" sz="1200" kern="1200" baseline="0" dirty="0" smtClean="0">
                <a:solidFill>
                  <a:schemeClr val="tx1"/>
                </a:solidFill>
                <a:latin typeface="Arial" charset="0"/>
                <a:ea typeface="ＭＳ Ｐゴシック" pitchFamily="-107" charset="-128"/>
                <a:cs typeface="ＭＳ Ｐゴシック" pitchFamily="-107" charset="-128"/>
              </a:rPr>
              <a:t>On the other hand, with a wireless LAN, any station within radio range can</a:t>
            </a:r>
          </a:p>
          <a:p>
            <a:r>
              <a:rPr lang="en-US" sz="1200" kern="1200" baseline="0" dirty="0" smtClean="0">
                <a:solidFill>
                  <a:schemeClr val="tx1"/>
                </a:solidFill>
                <a:latin typeface="Arial" charset="0"/>
                <a:ea typeface="ＭＳ Ｐゴシック" pitchFamily="-107" charset="-128"/>
                <a:cs typeface="ＭＳ Ｐゴシック" pitchFamily="-107" charset="-128"/>
              </a:rPr>
              <a:t>receive. Thus, a wired LAN provides a degree of privacy, limiting reception of</a:t>
            </a:r>
          </a:p>
          <a:p>
            <a:r>
              <a:rPr lang="en-US" sz="1200" kern="1200" baseline="0" dirty="0" smtClean="0">
                <a:solidFill>
                  <a:schemeClr val="tx1"/>
                </a:solidFill>
                <a:latin typeface="Arial" charset="0"/>
                <a:ea typeface="ＭＳ Ｐゴシック" pitchFamily="-107" charset="-128"/>
                <a:cs typeface="ＭＳ Ｐゴシック" pitchFamily="-107" charset="-128"/>
              </a:rPr>
              <a:t>data to stations connected to the LAN.</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These differences between wired and wireless LANs suggest the increased</a:t>
            </a:r>
          </a:p>
          <a:p>
            <a:r>
              <a:rPr lang="en-US" sz="1200" kern="1200" baseline="0" dirty="0" smtClean="0">
                <a:solidFill>
                  <a:schemeClr val="tx1"/>
                </a:solidFill>
                <a:latin typeface="Arial" charset="0"/>
                <a:ea typeface="ＭＳ Ｐゴシック" pitchFamily="-107" charset="-128"/>
                <a:cs typeface="ＭＳ Ｐゴシック" pitchFamily="-107" charset="-128"/>
              </a:rPr>
              <a:t>need for robust security services and mechanisms for wireless LANs. The original</a:t>
            </a:r>
          </a:p>
          <a:p>
            <a:r>
              <a:rPr lang="en-US" sz="1200" kern="1200" baseline="0" dirty="0" smtClean="0">
                <a:solidFill>
                  <a:schemeClr val="tx1"/>
                </a:solidFill>
                <a:latin typeface="Arial" charset="0"/>
                <a:ea typeface="ＭＳ Ｐゴシック" pitchFamily="-107" charset="-128"/>
                <a:cs typeface="ＭＳ Ｐゴシック" pitchFamily="-107" charset="-128"/>
              </a:rPr>
              <a:t>802.11 specification included a set of security features for privacy and authentication</a:t>
            </a:r>
          </a:p>
          <a:p>
            <a:r>
              <a:rPr lang="en-US" sz="1200" kern="1200" baseline="0" dirty="0" smtClean="0">
                <a:solidFill>
                  <a:schemeClr val="tx1"/>
                </a:solidFill>
                <a:latin typeface="Arial" charset="0"/>
                <a:ea typeface="ＭＳ Ｐゴシック" pitchFamily="-107" charset="-128"/>
                <a:cs typeface="ＭＳ Ｐゴシック" pitchFamily="-107" charset="-128"/>
              </a:rPr>
              <a:t>that were quite weak. For privacy, 802.11 defined the Wired Equivalent</a:t>
            </a:r>
          </a:p>
          <a:p>
            <a:r>
              <a:rPr lang="en-US" sz="1200" kern="1200" baseline="0" dirty="0" smtClean="0">
                <a:solidFill>
                  <a:schemeClr val="tx1"/>
                </a:solidFill>
                <a:latin typeface="Arial" charset="0"/>
                <a:ea typeface="ＭＳ Ｐゴシック" pitchFamily="-107" charset="-128"/>
                <a:cs typeface="ＭＳ Ｐゴシック" pitchFamily="-107" charset="-128"/>
              </a:rPr>
              <a:t>Privacy (WEP)  algorithm. The privacy portion of the 802.11 standard contained</a:t>
            </a:r>
          </a:p>
          <a:p>
            <a:r>
              <a:rPr lang="en-US" sz="1200" kern="1200" baseline="0" dirty="0" smtClean="0">
                <a:solidFill>
                  <a:schemeClr val="tx1"/>
                </a:solidFill>
                <a:latin typeface="Arial" charset="0"/>
                <a:ea typeface="ＭＳ Ｐゴシック" pitchFamily="-107" charset="-128"/>
                <a:cs typeface="ＭＳ Ｐゴシック" pitchFamily="-107" charset="-128"/>
              </a:rPr>
              <a:t>major weaknesses. Subsequent to the development of WEP, the 802.11i task</a:t>
            </a:r>
          </a:p>
          <a:p>
            <a:r>
              <a:rPr lang="en-US" sz="1200" kern="1200" baseline="0" dirty="0" smtClean="0">
                <a:solidFill>
                  <a:schemeClr val="tx1"/>
                </a:solidFill>
                <a:latin typeface="Arial" charset="0"/>
                <a:ea typeface="ＭＳ Ｐゴシック" pitchFamily="-107" charset="-128"/>
                <a:cs typeface="ＭＳ Ｐゴシック" pitchFamily="-107" charset="-128"/>
              </a:rPr>
              <a:t>group has developed a set of capabilities to address the WLAN security issues.</a:t>
            </a:r>
          </a:p>
          <a:p>
            <a:r>
              <a:rPr lang="en-US" sz="1200" kern="1200" baseline="0" dirty="0" smtClean="0">
                <a:solidFill>
                  <a:schemeClr val="tx1"/>
                </a:solidFill>
                <a:latin typeface="Arial" charset="0"/>
                <a:ea typeface="ＭＳ Ｐゴシック" pitchFamily="-107" charset="-128"/>
                <a:cs typeface="ＭＳ Ｐゴシック" pitchFamily="-107" charset="-128"/>
              </a:rPr>
              <a:t>In order to accelerate the introduction of strong security into WLANs, the Wi-Fi</a:t>
            </a:r>
          </a:p>
          <a:p>
            <a:r>
              <a:rPr lang="en-US" sz="1200" kern="1200" baseline="0" dirty="0" smtClean="0">
                <a:solidFill>
                  <a:schemeClr val="tx1"/>
                </a:solidFill>
                <a:latin typeface="Arial" charset="0"/>
                <a:ea typeface="ＭＳ Ｐゴシック" pitchFamily="-107" charset="-128"/>
                <a:cs typeface="ＭＳ Ｐゴシック" pitchFamily="-107" charset="-128"/>
              </a:rPr>
              <a:t>Alliance promulgated Wi-Fi Protected Access (WPA)  as a Wi-Fi standard. WPA</a:t>
            </a:r>
          </a:p>
          <a:p>
            <a:r>
              <a:rPr lang="en-US" sz="1200" kern="1200" baseline="0" dirty="0" smtClean="0">
                <a:solidFill>
                  <a:schemeClr val="tx1"/>
                </a:solidFill>
                <a:latin typeface="Arial" charset="0"/>
                <a:ea typeface="ＭＳ Ｐゴシック" pitchFamily="-107" charset="-128"/>
                <a:cs typeface="ＭＳ Ｐゴシック" pitchFamily="-107" charset="-128"/>
              </a:rPr>
              <a:t>is a set of security mechanisms that eliminates most 802.11 security issues and</a:t>
            </a:r>
          </a:p>
          <a:p>
            <a:r>
              <a:rPr lang="en-US" sz="1200" kern="1200" baseline="0" dirty="0" smtClean="0">
                <a:solidFill>
                  <a:schemeClr val="tx1"/>
                </a:solidFill>
                <a:latin typeface="Arial" charset="0"/>
                <a:ea typeface="ＭＳ Ｐゴシック" pitchFamily="-107" charset="-128"/>
                <a:cs typeface="ＭＳ Ｐゴシック" pitchFamily="-107" charset="-128"/>
              </a:rPr>
              <a:t>was based on the current state of the 802.11i standard. The final form of the</a:t>
            </a:r>
          </a:p>
          <a:p>
            <a:r>
              <a:rPr lang="en-US" sz="1200" kern="1200" baseline="0" dirty="0" smtClean="0">
                <a:solidFill>
                  <a:schemeClr val="tx1"/>
                </a:solidFill>
                <a:latin typeface="Arial" charset="0"/>
                <a:ea typeface="ＭＳ Ｐゴシック" pitchFamily="-107" charset="-128"/>
                <a:cs typeface="ＭＳ Ｐゴシック" pitchFamily="-107" charset="-128"/>
              </a:rPr>
              <a:t>802.11i standard is referred to as Robust Security Network (RSN) . The Wi-Fi</a:t>
            </a:r>
          </a:p>
          <a:p>
            <a:r>
              <a:rPr lang="en-US" sz="1200" kern="1200" baseline="0" dirty="0" smtClean="0">
                <a:solidFill>
                  <a:schemeClr val="tx1"/>
                </a:solidFill>
                <a:latin typeface="Arial" charset="0"/>
                <a:ea typeface="ＭＳ Ｐゴシック" pitchFamily="-107" charset="-128"/>
                <a:cs typeface="ＭＳ Ｐゴシック" pitchFamily="-107" charset="-128"/>
              </a:rPr>
              <a:t>Alliance certifies vendors in compliance with the full 802.11i specification under</a:t>
            </a:r>
          </a:p>
          <a:p>
            <a:r>
              <a:rPr lang="en-US" sz="1200" kern="1200" baseline="0" dirty="0" smtClean="0">
                <a:solidFill>
                  <a:schemeClr val="tx1"/>
                </a:solidFill>
                <a:latin typeface="Arial" charset="0"/>
                <a:ea typeface="ＭＳ Ｐゴシック" pitchFamily="-107" charset="-128"/>
                <a:cs typeface="ＭＳ Ｐゴシック" pitchFamily="-107" charset="-128"/>
              </a:rPr>
              <a:t>the WPA2 program.</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RSN specification is quite complex, and occupies 145 pages of the 2012</a:t>
            </a:r>
          </a:p>
          <a:p>
            <a:r>
              <a:rPr lang="en-US" sz="1200" kern="1200" baseline="0" dirty="0" smtClean="0">
                <a:solidFill>
                  <a:schemeClr val="tx1"/>
                </a:solidFill>
                <a:latin typeface="Arial" charset="0"/>
                <a:ea typeface="ＭＳ Ｐゴシック" pitchFamily="-107" charset="-128"/>
                <a:cs typeface="ＭＳ Ｐゴシック" pitchFamily="-107" charset="-128"/>
              </a:rPr>
              <a:t>IEEE 802.11 standard. In this section, we provide an overview.</a:t>
            </a:r>
          </a:p>
          <a:p>
            <a:endParaRPr lang="en-US" dirty="0" smtClean="0">
              <a:latin typeface="Arial" pitchFamily="-84" charset="0"/>
              <a:ea typeface="ＭＳ Ｐゴシック" pitchFamily="-84" charset="-128"/>
              <a:cs typeface="ＭＳ Ｐゴシック" pitchFamily="-84" charset="-128"/>
            </a:endParaRPr>
          </a:p>
        </p:txBody>
      </p:sp>
      <p:sp>
        <p:nvSpPr>
          <p:cNvPr id="32772" name="Slide Number Placeholder 3"/>
          <p:cNvSpPr>
            <a:spLocks noGrp="1"/>
          </p:cNvSpPr>
          <p:nvPr>
            <p:ph type="sldNum" sz="quarter" idx="5"/>
          </p:nvPr>
        </p:nvSpPr>
        <p:spPr>
          <a:noFill/>
        </p:spPr>
        <p:txBody>
          <a:bodyPr/>
          <a:lstStyle/>
          <a:p>
            <a:fld id="{AA835453-1A70-294B-A556-44951C5967D3}" type="slidenum">
              <a:rPr lang="en-AU" smtClean="0">
                <a:latin typeface="Arial" pitchFamily="-84" charset="0"/>
              </a:rPr>
              <a:pPr/>
              <a:t>23</a:t>
            </a:fld>
            <a:endParaRPr lang="en-AU" dirty="0" smtClean="0">
              <a:latin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The 802.11i RSN security specification defines the following services.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Authentication:  A protocol is used to define an exchange between a user and</a:t>
            </a:r>
          </a:p>
          <a:p>
            <a:r>
              <a:rPr lang="en-US" sz="1200" kern="1200" baseline="0" dirty="0" smtClean="0">
                <a:solidFill>
                  <a:schemeClr val="tx1"/>
                </a:solidFill>
                <a:latin typeface="Arial" charset="0"/>
                <a:ea typeface="ＭＳ Ｐゴシック" pitchFamily="-107" charset="-128"/>
                <a:cs typeface="ＭＳ Ｐゴシック" pitchFamily="-107" charset="-128"/>
              </a:rPr>
              <a:t>an AS that provides mutual authentication and generates temporary keys to</a:t>
            </a:r>
          </a:p>
          <a:p>
            <a:r>
              <a:rPr lang="en-US" sz="1200" kern="1200" baseline="0" dirty="0" smtClean="0">
                <a:solidFill>
                  <a:schemeClr val="tx1"/>
                </a:solidFill>
                <a:latin typeface="Arial" charset="0"/>
                <a:ea typeface="ＭＳ Ｐゴシック" pitchFamily="-107" charset="-128"/>
                <a:cs typeface="ＭＳ Ｐゴシック" pitchFamily="-107" charset="-128"/>
              </a:rPr>
              <a:t>be used between the client and the AP over the wireless link.</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Access control:  This function enforces the use of the authentication function,</a:t>
            </a:r>
          </a:p>
          <a:p>
            <a:r>
              <a:rPr lang="en-US" sz="1200" kern="1200" baseline="0" dirty="0" smtClean="0">
                <a:solidFill>
                  <a:schemeClr val="tx1"/>
                </a:solidFill>
                <a:latin typeface="Arial" charset="0"/>
                <a:ea typeface="ＭＳ Ｐゴシック" pitchFamily="-107" charset="-128"/>
                <a:cs typeface="ＭＳ Ｐゴシック" pitchFamily="-107" charset="-128"/>
              </a:rPr>
              <a:t>routes the messages properly, and facilitates key exchange. It can work with a</a:t>
            </a:r>
          </a:p>
          <a:p>
            <a:r>
              <a:rPr lang="en-US" sz="1200" kern="1200" baseline="0" dirty="0" smtClean="0">
                <a:solidFill>
                  <a:schemeClr val="tx1"/>
                </a:solidFill>
                <a:latin typeface="Arial" charset="0"/>
                <a:ea typeface="ＭＳ Ｐゴシック" pitchFamily="-107" charset="-128"/>
                <a:cs typeface="ＭＳ Ｐゴシック" pitchFamily="-107" charset="-128"/>
              </a:rPr>
              <a:t>variety of authentication protocols.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Privacy with message integrity:  MAC-level data (e.g., an LLC PDU) are encrypted</a:t>
            </a:r>
          </a:p>
          <a:p>
            <a:r>
              <a:rPr lang="en-US" sz="1200" kern="1200" baseline="0" dirty="0" smtClean="0">
                <a:solidFill>
                  <a:schemeClr val="tx1"/>
                </a:solidFill>
                <a:latin typeface="Arial" charset="0"/>
                <a:ea typeface="ＭＳ Ｐゴシック" pitchFamily="-107" charset="-128"/>
                <a:cs typeface="ＭＳ Ｐゴシック" pitchFamily="-107" charset="-128"/>
              </a:rPr>
              <a:t>along with a message integrity code that ensures that the data have</a:t>
            </a:r>
          </a:p>
          <a:p>
            <a:r>
              <a:rPr lang="en-US" sz="1200" kern="1200" baseline="0" dirty="0" smtClean="0">
                <a:solidFill>
                  <a:schemeClr val="tx1"/>
                </a:solidFill>
                <a:latin typeface="Arial" charset="0"/>
                <a:ea typeface="ＭＳ Ｐゴシック" pitchFamily="-107" charset="-128"/>
                <a:cs typeface="ＭＳ Ｐゴシック" pitchFamily="-107" charset="-128"/>
              </a:rPr>
              <a:t>not been altered.</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Figure 18.6a indicates the security protocols used to support these services,</a:t>
            </a:r>
          </a:p>
          <a:p>
            <a:r>
              <a:rPr lang="en-US" sz="1200" kern="1200" baseline="0" dirty="0" smtClean="0">
                <a:solidFill>
                  <a:schemeClr val="tx1"/>
                </a:solidFill>
                <a:latin typeface="Arial" charset="0"/>
                <a:ea typeface="ＭＳ Ｐゴシック" pitchFamily="-107" charset="-128"/>
                <a:cs typeface="ＭＳ Ｐゴシック" pitchFamily="-107" charset="-128"/>
              </a:rPr>
              <a:t>while Figure 18.6b lists the cryptographic algorithms used for these services.</a:t>
            </a:r>
            <a:endParaRPr lang="en-US" dirty="0" smtClean="0">
              <a:latin typeface="Arial" pitchFamily="-84" charset="0"/>
              <a:ea typeface="ＭＳ Ｐゴシック" pitchFamily="-84" charset="-128"/>
              <a:cs typeface="ＭＳ Ｐゴシック" pitchFamily="-84" charset="-128"/>
            </a:endParaRPr>
          </a:p>
        </p:txBody>
      </p:sp>
      <p:sp>
        <p:nvSpPr>
          <p:cNvPr id="34820" name="Slide Number Placeholder 3"/>
          <p:cNvSpPr>
            <a:spLocks noGrp="1"/>
          </p:cNvSpPr>
          <p:nvPr>
            <p:ph type="sldNum" sz="quarter" idx="5"/>
          </p:nvPr>
        </p:nvSpPr>
        <p:spPr>
          <a:noFill/>
        </p:spPr>
        <p:txBody>
          <a:bodyPr/>
          <a:lstStyle/>
          <a:p>
            <a:fld id="{40D3E9EF-C901-5646-BDB9-D751F8300385}" type="slidenum">
              <a:rPr lang="en-AU" smtClean="0">
                <a:latin typeface="Arial" pitchFamily="-84" charset="0"/>
              </a:rPr>
              <a:pPr/>
              <a:t>24</a:t>
            </a:fld>
            <a:endParaRPr lang="en-AU" dirty="0" smtClean="0">
              <a:latin typeface="Arial" pitchFamily="-8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The operation of an IEEE 802.11i RSN can be broken down into five distinct phases</a:t>
            </a:r>
          </a:p>
          <a:p>
            <a:r>
              <a:rPr lang="en-US" sz="1200" kern="1200" baseline="0" dirty="0" smtClean="0">
                <a:solidFill>
                  <a:schemeClr val="tx1"/>
                </a:solidFill>
                <a:latin typeface="Arial" charset="0"/>
                <a:ea typeface="ＭＳ Ｐゴシック" pitchFamily="-107" charset="-128"/>
                <a:cs typeface="ＭＳ Ｐゴシック" pitchFamily="-107" charset="-128"/>
              </a:rPr>
              <a:t>of operation. The exact nature of the phases will depend on the configuration and</a:t>
            </a:r>
          </a:p>
          <a:p>
            <a:r>
              <a:rPr lang="en-US" sz="1200" kern="1200" baseline="0" dirty="0" smtClean="0">
                <a:solidFill>
                  <a:schemeClr val="tx1"/>
                </a:solidFill>
                <a:latin typeface="Arial" charset="0"/>
                <a:ea typeface="ＭＳ Ｐゴシック" pitchFamily="-107" charset="-128"/>
                <a:cs typeface="ＭＳ Ｐゴシック" pitchFamily="-107" charset="-128"/>
              </a:rPr>
              <a:t>the end points of the communication. Possibilities include (see Figure 18.5):</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1.  Two wireless stations in the same BSS communicating via the access point</a:t>
            </a:r>
          </a:p>
          <a:p>
            <a:r>
              <a:rPr lang="en-US" sz="1200" kern="1200" baseline="0" dirty="0" smtClean="0">
                <a:solidFill>
                  <a:schemeClr val="tx1"/>
                </a:solidFill>
                <a:latin typeface="Arial" charset="0"/>
                <a:ea typeface="ＭＳ Ｐゴシック" pitchFamily="-107" charset="-128"/>
                <a:cs typeface="ＭＳ Ｐゴシック" pitchFamily="-107" charset="-128"/>
              </a:rPr>
              <a:t>(AP) for that BSS.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2.  Two wireless stations (STAs) in the same ad hoc IBSS communicating directly</a:t>
            </a:r>
          </a:p>
          <a:p>
            <a:r>
              <a:rPr lang="en-US" sz="1200" kern="1200" baseline="0" dirty="0" smtClean="0">
                <a:solidFill>
                  <a:schemeClr val="tx1"/>
                </a:solidFill>
                <a:latin typeface="Arial" charset="0"/>
                <a:ea typeface="ＭＳ Ｐゴシック" pitchFamily="-107" charset="-128"/>
                <a:cs typeface="ＭＳ Ｐゴシック" pitchFamily="-107" charset="-128"/>
              </a:rPr>
              <a:t>with each other.</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3.  Two wireless stations in different BSSs communicating via their respective</a:t>
            </a:r>
          </a:p>
          <a:p>
            <a:r>
              <a:rPr lang="en-US" sz="1200" kern="1200" baseline="0" dirty="0" smtClean="0">
                <a:solidFill>
                  <a:schemeClr val="tx1"/>
                </a:solidFill>
                <a:latin typeface="Arial" charset="0"/>
                <a:ea typeface="ＭＳ Ｐゴシック" pitchFamily="-107" charset="-128"/>
                <a:cs typeface="ＭＳ Ｐゴシック" pitchFamily="-107" charset="-128"/>
              </a:rPr>
              <a:t>APs across a distribution system.</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4.  A wireless station communicating with an end station on a wired network via</a:t>
            </a:r>
          </a:p>
          <a:p>
            <a:r>
              <a:rPr lang="en-US" sz="1200" kern="1200" baseline="0" dirty="0" smtClean="0">
                <a:solidFill>
                  <a:schemeClr val="tx1"/>
                </a:solidFill>
                <a:latin typeface="Arial" charset="0"/>
                <a:ea typeface="ＭＳ Ｐゴシック" pitchFamily="-107" charset="-128"/>
                <a:cs typeface="ＭＳ Ｐゴシック" pitchFamily="-107" charset="-128"/>
              </a:rPr>
              <a:t>its AP and the distribution system.</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IEEE 802.11i security is concerned only with secure communication between</a:t>
            </a:r>
          </a:p>
          <a:p>
            <a:r>
              <a:rPr lang="en-US" sz="1200" kern="1200" baseline="0" dirty="0" smtClean="0">
                <a:solidFill>
                  <a:schemeClr val="tx1"/>
                </a:solidFill>
                <a:latin typeface="Arial" charset="0"/>
                <a:ea typeface="ＭＳ Ｐゴシック" pitchFamily="-107" charset="-128"/>
                <a:cs typeface="ＭＳ Ｐゴシック" pitchFamily="-107" charset="-128"/>
              </a:rPr>
              <a:t>the STA and its AP. In case 1 in the preceding list, secure communication is assured</a:t>
            </a:r>
          </a:p>
          <a:p>
            <a:r>
              <a:rPr lang="en-US" sz="1200" kern="1200" baseline="0" dirty="0" smtClean="0">
                <a:solidFill>
                  <a:schemeClr val="tx1"/>
                </a:solidFill>
                <a:latin typeface="Arial" charset="0"/>
                <a:ea typeface="ＭＳ Ｐゴシック" pitchFamily="-107" charset="-128"/>
                <a:cs typeface="ＭＳ Ｐゴシック" pitchFamily="-107" charset="-128"/>
              </a:rPr>
              <a:t>if each STA establishes secure communications with the AP. Case 2 is similar, with</a:t>
            </a:r>
          </a:p>
          <a:p>
            <a:r>
              <a:rPr lang="en-US" sz="1200" kern="1200" baseline="0" dirty="0" smtClean="0">
                <a:solidFill>
                  <a:schemeClr val="tx1"/>
                </a:solidFill>
                <a:latin typeface="Arial" charset="0"/>
                <a:ea typeface="ＭＳ Ｐゴシック" pitchFamily="-107" charset="-128"/>
                <a:cs typeface="ＭＳ Ｐゴシック" pitchFamily="-107" charset="-128"/>
              </a:rPr>
              <a:t>the AP functionality residing in the STA. For case 3, security is not provided across</a:t>
            </a:r>
          </a:p>
          <a:p>
            <a:r>
              <a:rPr lang="en-US" sz="1200" kern="1200" baseline="0" dirty="0" smtClean="0">
                <a:solidFill>
                  <a:schemeClr val="tx1"/>
                </a:solidFill>
                <a:latin typeface="Arial" charset="0"/>
                <a:ea typeface="ＭＳ Ｐゴシック" pitchFamily="-107" charset="-128"/>
                <a:cs typeface="ＭＳ Ｐゴシック" pitchFamily="-107" charset="-128"/>
              </a:rPr>
              <a:t>the distribution system at the level of IEEE 802.11, but only within each BSS. Endto-</a:t>
            </a:r>
          </a:p>
          <a:p>
            <a:r>
              <a:rPr lang="en-US" sz="1200" kern="1200" baseline="0" dirty="0" smtClean="0">
                <a:solidFill>
                  <a:schemeClr val="tx1"/>
                </a:solidFill>
                <a:latin typeface="Arial" charset="0"/>
                <a:ea typeface="ＭＳ Ｐゴシック" pitchFamily="-107" charset="-128"/>
                <a:cs typeface="ＭＳ Ｐゴシック" pitchFamily="-107" charset="-128"/>
              </a:rPr>
              <a:t>end security (if required) must be provided at a higher layer. Similarly, in case 4,</a:t>
            </a:r>
          </a:p>
          <a:p>
            <a:r>
              <a:rPr lang="en-US" sz="1200" kern="1200" baseline="0" dirty="0" smtClean="0">
                <a:solidFill>
                  <a:schemeClr val="tx1"/>
                </a:solidFill>
                <a:latin typeface="Arial" charset="0"/>
                <a:ea typeface="ＭＳ Ｐゴシック" pitchFamily="-107" charset="-128"/>
                <a:cs typeface="ＭＳ Ｐゴシック" pitchFamily="-107" charset="-128"/>
              </a:rPr>
              <a:t>security is only provided between the STA and its AP.</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With these considerations in mind, Figure 18.7 depicts the five phases of operation</a:t>
            </a:r>
          </a:p>
          <a:p>
            <a:r>
              <a:rPr lang="en-US" sz="1200" kern="1200" baseline="0" dirty="0" smtClean="0">
                <a:solidFill>
                  <a:schemeClr val="tx1"/>
                </a:solidFill>
                <a:latin typeface="Arial" charset="0"/>
                <a:ea typeface="ＭＳ Ｐゴシック" pitchFamily="-107" charset="-128"/>
                <a:cs typeface="ＭＳ Ｐゴシック" pitchFamily="-107" charset="-128"/>
              </a:rPr>
              <a:t>for an RSN and maps them to the network components involved. One new</a:t>
            </a:r>
          </a:p>
          <a:p>
            <a:r>
              <a:rPr lang="en-US" sz="1200" kern="1200" baseline="0" dirty="0" smtClean="0">
                <a:solidFill>
                  <a:schemeClr val="tx1"/>
                </a:solidFill>
                <a:latin typeface="Arial" charset="0"/>
                <a:ea typeface="ＭＳ Ｐゴシック" pitchFamily="-107" charset="-128"/>
                <a:cs typeface="ＭＳ Ｐゴシック" pitchFamily="-107" charset="-128"/>
              </a:rPr>
              <a:t>component is the authentication server (AS). The rectangles indicate the exchange</a:t>
            </a:r>
          </a:p>
          <a:p>
            <a:r>
              <a:rPr lang="en-US" sz="1200" kern="1200" baseline="0" dirty="0" smtClean="0">
                <a:solidFill>
                  <a:schemeClr val="tx1"/>
                </a:solidFill>
                <a:latin typeface="Arial" charset="0"/>
                <a:ea typeface="ＭＳ Ｐゴシック" pitchFamily="-107" charset="-128"/>
                <a:cs typeface="ＭＳ Ｐゴシック" pitchFamily="-107" charset="-128"/>
              </a:rPr>
              <a:t>of sequences of MPDUs. The five phases are defined as follows.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Discovery: An AP uses messages called Beacons and Probe Responses to advertise</a:t>
            </a:r>
          </a:p>
          <a:p>
            <a:r>
              <a:rPr lang="en-US" sz="1200" kern="1200" baseline="0" dirty="0" smtClean="0">
                <a:solidFill>
                  <a:schemeClr val="tx1"/>
                </a:solidFill>
                <a:latin typeface="Arial" charset="0"/>
                <a:ea typeface="ＭＳ Ｐゴシック" pitchFamily="-107" charset="-128"/>
                <a:cs typeface="ＭＳ Ｐゴシック" pitchFamily="-107" charset="-128"/>
              </a:rPr>
              <a:t>its IEEE 802.11i security policy. The STA uses these to identify an AP</a:t>
            </a:r>
          </a:p>
          <a:p>
            <a:r>
              <a:rPr lang="en-US" sz="1200" kern="1200" baseline="0" dirty="0" smtClean="0">
                <a:solidFill>
                  <a:schemeClr val="tx1"/>
                </a:solidFill>
                <a:latin typeface="Arial" charset="0"/>
                <a:ea typeface="ＭＳ Ｐゴシック" pitchFamily="-107" charset="-128"/>
                <a:cs typeface="ＭＳ Ｐゴシック" pitchFamily="-107" charset="-128"/>
              </a:rPr>
              <a:t>for a WLAN with which it wishes to communicate. The STA associates with</a:t>
            </a:r>
          </a:p>
          <a:p>
            <a:r>
              <a:rPr lang="en-US" sz="1200" kern="1200" baseline="0" dirty="0" smtClean="0">
                <a:solidFill>
                  <a:schemeClr val="tx1"/>
                </a:solidFill>
                <a:latin typeface="Arial" charset="0"/>
                <a:ea typeface="ＭＳ Ｐゴシック" pitchFamily="-107" charset="-128"/>
                <a:cs typeface="ＭＳ Ｐゴシック" pitchFamily="-107" charset="-128"/>
              </a:rPr>
              <a:t>the AP, which it uses to select the cipher suite and authentication mechanism</a:t>
            </a:r>
          </a:p>
          <a:p>
            <a:r>
              <a:rPr lang="en-US" sz="1200" kern="1200" baseline="0" dirty="0" smtClean="0">
                <a:solidFill>
                  <a:schemeClr val="tx1"/>
                </a:solidFill>
                <a:latin typeface="Arial" charset="0"/>
                <a:ea typeface="ＭＳ Ｐゴシック" pitchFamily="-107" charset="-128"/>
                <a:cs typeface="ＭＳ Ｐゴシック" pitchFamily="-107" charset="-128"/>
              </a:rPr>
              <a:t>when the Beacons and Probe Responses present a choice.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Authentication: During this phase, the STA and AS prove their identities to</a:t>
            </a:r>
          </a:p>
          <a:p>
            <a:r>
              <a:rPr lang="en-US" sz="1200" kern="1200" baseline="0" dirty="0" smtClean="0">
                <a:solidFill>
                  <a:schemeClr val="tx1"/>
                </a:solidFill>
                <a:latin typeface="Arial" charset="0"/>
                <a:ea typeface="ＭＳ Ｐゴシック" pitchFamily="-107" charset="-128"/>
                <a:cs typeface="ＭＳ Ｐゴシック" pitchFamily="-107" charset="-128"/>
              </a:rPr>
              <a:t>each other. The AP blocks non-authentication traffic between the STA and</a:t>
            </a:r>
          </a:p>
          <a:p>
            <a:r>
              <a:rPr lang="en-US" sz="1200" kern="1200" baseline="0" dirty="0" smtClean="0">
                <a:solidFill>
                  <a:schemeClr val="tx1"/>
                </a:solidFill>
                <a:latin typeface="Arial" charset="0"/>
                <a:ea typeface="ＭＳ Ｐゴシック" pitchFamily="-107" charset="-128"/>
                <a:cs typeface="ＭＳ Ｐゴシック" pitchFamily="-107" charset="-128"/>
              </a:rPr>
              <a:t>AS until the authentication transaction is successful. The AP does not participate</a:t>
            </a:r>
          </a:p>
          <a:p>
            <a:r>
              <a:rPr lang="en-US" sz="1200" kern="1200" baseline="0" dirty="0" smtClean="0">
                <a:solidFill>
                  <a:schemeClr val="tx1"/>
                </a:solidFill>
                <a:latin typeface="Arial" charset="0"/>
                <a:ea typeface="ＭＳ Ｐゴシック" pitchFamily="-107" charset="-128"/>
                <a:cs typeface="ＭＳ Ｐゴシック" pitchFamily="-107" charset="-128"/>
              </a:rPr>
              <a:t>in the authentication transaction other than forwarding traffic between</a:t>
            </a:r>
          </a:p>
          <a:p>
            <a:r>
              <a:rPr lang="en-US" sz="1200" kern="1200" baseline="0" dirty="0" smtClean="0">
                <a:solidFill>
                  <a:schemeClr val="tx1"/>
                </a:solidFill>
                <a:latin typeface="Arial" charset="0"/>
                <a:ea typeface="ＭＳ Ｐゴシック" pitchFamily="-107" charset="-128"/>
                <a:cs typeface="ＭＳ Ｐゴシック" pitchFamily="-107" charset="-128"/>
              </a:rPr>
              <a:t>the STA and AS.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Key generation and distribution: The AP and the STA perform several operations</a:t>
            </a:r>
          </a:p>
          <a:p>
            <a:r>
              <a:rPr lang="en-US" sz="1200" kern="1200" baseline="0" dirty="0" smtClean="0">
                <a:solidFill>
                  <a:schemeClr val="tx1"/>
                </a:solidFill>
                <a:latin typeface="Arial" charset="0"/>
                <a:ea typeface="ＭＳ Ｐゴシック" pitchFamily="-107" charset="-128"/>
                <a:cs typeface="ＭＳ Ｐゴシック" pitchFamily="-107" charset="-128"/>
              </a:rPr>
              <a:t>that cause cryptographic keys to be generated and placed on the AP and</a:t>
            </a:r>
          </a:p>
          <a:p>
            <a:r>
              <a:rPr lang="en-US" sz="1200" kern="1200" baseline="0" dirty="0" smtClean="0">
                <a:solidFill>
                  <a:schemeClr val="tx1"/>
                </a:solidFill>
                <a:latin typeface="Arial" charset="0"/>
                <a:ea typeface="ＭＳ Ｐゴシック" pitchFamily="-107" charset="-128"/>
                <a:cs typeface="ＭＳ Ｐゴシック" pitchFamily="-107" charset="-128"/>
              </a:rPr>
              <a:t>the STA. Frames are exchanged between the AP and STA only.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Protected data transfer: Frames are exchanged between the STA and the end</a:t>
            </a:r>
          </a:p>
          <a:p>
            <a:r>
              <a:rPr lang="en-US" sz="1200" kern="1200" baseline="0" dirty="0" smtClean="0">
                <a:solidFill>
                  <a:schemeClr val="tx1"/>
                </a:solidFill>
                <a:latin typeface="Arial" charset="0"/>
                <a:ea typeface="ＭＳ Ｐゴシック" pitchFamily="-107" charset="-128"/>
                <a:cs typeface="ＭＳ Ｐゴシック" pitchFamily="-107" charset="-128"/>
              </a:rPr>
              <a:t>station through the AP. As denoted by the shading and the encryption module</a:t>
            </a:r>
          </a:p>
          <a:p>
            <a:r>
              <a:rPr lang="en-US" sz="1200" kern="1200" baseline="0" dirty="0" smtClean="0">
                <a:solidFill>
                  <a:schemeClr val="tx1"/>
                </a:solidFill>
                <a:latin typeface="Arial" charset="0"/>
                <a:ea typeface="ＭＳ Ｐゴシック" pitchFamily="-107" charset="-128"/>
                <a:cs typeface="ＭＳ Ｐゴシック" pitchFamily="-107" charset="-128"/>
              </a:rPr>
              <a:t>icon, secure data transfer occurs between the STA and the AP only; security is</a:t>
            </a:r>
          </a:p>
          <a:p>
            <a:r>
              <a:rPr lang="en-US" sz="1200" kern="1200" baseline="0" dirty="0" smtClean="0">
                <a:solidFill>
                  <a:schemeClr val="tx1"/>
                </a:solidFill>
                <a:latin typeface="Arial" charset="0"/>
                <a:ea typeface="ＭＳ Ｐゴシック" pitchFamily="-107" charset="-128"/>
                <a:cs typeface="ＭＳ Ｐゴシック" pitchFamily="-107" charset="-128"/>
              </a:rPr>
              <a:t>not provided end-to-end.</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Connection termination: The AP and STA exchange frames. During this</a:t>
            </a:r>
          </a:p>
          <a:p>
            <a:r>
              <a:rPr lang="en-US" sz="1200" kern="1200" baseline="0" dirty="0" smtClean="0">
                <a:solidFill>
                  <a:schemeClr val="tx1"/>
                </a:solidFill>
                <a:latin typeface="Arial" charset="0"/>
                <a:ea typeface="ＭＳ Ｐゴシック" pitchFamily="-107" charset="-128"/>
                <a:cs typeface="ＭＳ Ｐゴシック" pitchFamily="-107" charset="-128"/>
              </a:rPr>
              <a:t>phase, the secure connection is torn down and the connection is restored to</a:t>
            </a:r>
          </a:p>
          <a:p>
            <a:r>
              <a:rPr lang="en-US" sz="1200" kern="1200" baseline="0" dirty="0" smtClean="0">
                <a:solidFill>
                  <a:schemeClr val="tx1"/>
                </a:solidFill>
                <a:latin typeface="Arial" charset="0"/>
                <a:ea typeface="ＭＳ Ｐゴシック" pitchFamily="-107" charset="-128"/>
                <a:cs typeface="ＭＳ Ｐゴシック" pitchFamily="-107" charset="-128"/>
              </a:rPr>
              <a:t>the original state.</a:t>
            </a:r>
            <a:endParaRPr lang="en-US" dirty="0"/>
          </a:p>
        </p:txBody>
      </p:sp>
      <p:sp>
        <p:nvSpPr>
          <p:cNvPr id="38916" name="Slide Number Placeholder 3"/>
          <p:cNvSpPr>
            <a:spLocks noGrp="1"/>
          </p:cNvSpPr>
          <p:nvPr>
            <p:ph type="sldNum" sz="quarter" idx="5"/>
          </p:nvPr>
        </p:nvSpPr>
        <p:spPr>
          <a:noFill/>
        </p:spPr>
        <p:txBody>
          <a:bodyPr/>
          <a:lstStyle/>
          <a:p>
            <a:fld id="{C8A9252B-329E-8441-8AD1-FBE67E7719B1}" type="slidenum">
              <a:rPr lang="en-AU" smtClean="0">
                <a:latin typeface="Arial" pitchFamily="-84" charset="0"/>
              </a:rPr>
              <a:pPr/>
              <a:t>25</a:t>
            </a:fld>
            <a:endParaRPr lang="en-AU" dirty="0" smtClean="0">
              <a:latin typeface="Arial" pitchFamily="-8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xfrm>
            <a:off x="685800" y="4343400"/>
            <a:ext cx="5486400" cy="4419600"/>
          </a:xfrm>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We now look in more detail at the RSN phases of operation, beginning with the</a:t>
            </a:r>
          </a:p>
          <a:p>
            <a:r>
              <a:rPr lang="en-US" sz="1200" kern="1200" baseline="0" dirty="0" smtClean="0">
                <a:solidFill>
                  <a:schemeClr val="tx1"/>
                </a:solidFill>
                <a:latin typeface="Arial" charset="0"/>
                <a:ea typeface="ＭＳ Ｐゴシック" pitchFamily="-107" charset="-128"/>
                <a:cs typeface="ＭＳ Ｐゴシック" pitchFamily="-107" charset="-128"/>
              </a:rPr>
              <a:t>discovery phase, which is illustrated in the upper portion of Figure 18.8. The purpose</a:t>
            </a:r>
          </a:p>
          <a:p>
            <a:r>
              <a:rPr lang="en-US" sz="1200" kern="1200" baseline="0" dirty="0" smtClean="0">
                <a:solidFill>
                  <a:schemeClr val="tx1"/>
                </a:solidFill>
                <a:latin typeface="Arial" charset="0"/>
                <a:ea typeface="ＭＳ Ｐゴシック" pitchFamily="-107" charset="-128"/>
                <a:cs typeface="ＭＳ Ｐゴシック" pitchFamily="-107" charset="-128"/>
              </a:rPr>
              <a:t>of this phase is for an STA and an AP to recognize each other, agree on a set</a:t>
            </a:r>
          </a:p>
          <a:p>
            <a:r>
              <a:rPr lang="en-US" sz="1200" kern="1200" baseline="0" dirty="0" smtClean="0">
                <a:solidFill>
                  <a:schemeClr val="tx1"/>
                </a:solidFill>
                <a:latin typeface="Arial" charset="0"/>
                <a:ea typeface="ＭＳ Ｐゴシック" pitchFamily="-107" charset="-128"/>
                <a:cs typeface="ＭＳ Ｐゴシック" pitchFamily="-107" charset="-128"/>
              </a:rPr>
              <a:t>of security capabilities, and establish an association for future communication using</a:t>
            </a:r>
          </a:p>
          <a:p>
            <a:r>
              <a:rPr lang="en-US" sz="1200" kern="1200" baseline="0" dirty="0" smtClean="0">
                <a:solidFill>
                  <a:schemeClr val="tx1"/>
                </a:solidFill>
                <a:latin typeface="Arial" charset="0"/>
                <a:ea typeface="ＭＳ Ｐゴシック" pitchFamily="-107" charset="-128"/>
                <a:cs typeface="ＭＳ Ｐゴシック" pitchFamily="-107" charset="-128"/>
              </a:rPr>
              <a:t>those security capabilities.</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1" kern="1200" baseline="0" dirty="0" smtClean="0">
                <a:solidFill>
                  <a:schemeClr val="tx1"/>
                </a:solidFill>
                <a:latin typeface="Arial" charset="0"/>
                <a:ea typeface="ＭＳ Ｐゴシック" pitchFamily="-107" charset="-128"/>
                <a:cs typeface="ＭＳ Ｐゴシック" pitchFamily="-107" charset="-128"/>
              </a:rPr>
              <a:t>Security Capabilities  </a:t>
            </a:r>
          </a:p>
          <a:p>
            <a:endParaRPr lang="en-US" sz="1200" b="1"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During this phase, the STA and AP decide on specific techniques</a:t>
            </a:r>
          </a:p>
          <a:p>
            <a:r>
              <a:rPr lang="en-US" sz="1200" kern="1200" baseline="0" dirty="0" smtClean="0">
                <a:solidFill>
                  <a:schemeClr val="tx1"/>
                </a:solidFill>
                <a:latin typeface="Arial" charset="0"/>
                <a:ea typeface="ＭＳ Ｐゴシック" pitchFamily="-107" charset="-128"/>
                <a:cs typeface="ＭＳ Ｐゴシック" pitchFamily="-107" charset="-128"/>
              </a:rPr>
              <a:t>in the following areas: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Confidentiality and MPDU integrity protocols for protecting unicast traffic</a:t>
            </a:r>
          </a:p>
          <a:p>
            <a:r>
              <a:rPr lang="en-US" sz="1200" kern="1200" baseline="0" dirty="0" smtClean="0">
                <a:solidFill>
                  <a:schemeClr val="tx1"/>
                </a:solidFill>
                <a:latin typeface="Arial" charset="0"/>
                <a:ea typeface="ＭＳ Ｐゴシック" pitchFamily="-107" charset="-128"/>
                <a:cs typeface="ＭＳ Ｐゴシック" pitchFamily="-107" charset="-128"/>
              </a:rPr>
              <a:t>(traffic only between this STA and AP)</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Authentication method</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Cryptography key management approach</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Confidentiality and integrity protocols for protecting multicast/broadcast traffic</a:t>
            </a:r>
          </a:p>
          <a:p>
            <a:r>
              <a:rPr lang="en-US" sz="1200" kern="1200" baseline="0" dirty="0" smtClean="0">
                <a:solidFill>
                  <a:schemeClr val="tx1"/>
                </a:solidFill>
                <a:latin typeface="Arial" charset="0"/>
                <a:ea typeface="ＭＳ Ｐゴシック" pitchFamily="-107" charset="-128"/>
                <a:cs typeface="ＭＳ Ｐゴシック" pitchFamily="-107" charset="-128"/>
              </a:rPr>
              <a:t>are dictated by the AP, since all STAs in a multicast group must use the same</a:t>
            </a:r>
          </a:p>
          <a:p>
            <a:r>
              <a:rPr lang="en-US" sz="1200" kern="1200" baseline="0" dirty="0" smtClean="0">
                <a:solidFill>
                  <a:schemeClr val="tx1"/>
                </a:solidFill>
                <a:latin typeface="Arial" charset="0"/>
                <a:ea typeface="ＭＳ Ｐゴシック" pitchFamily="-107" charset="-128"/>
                <a:cs typeface="ＭＳ Ｐゴシック" pitchFamily="-107" charset="-128"/>
              </a:rPr>
              <a:t>protocols and ciphers. The specification of a protocol, along with the chosen key</a:t>
            </a:r>
          </a:p>
          <a:p>
            <a:r>
              <a:rPr lang="en-US" sz="1200" kern="1200" baseline="0" dirty="0" smtClean="0">
                <a:solidFill>
                  <a:schemeClr val="tx1"/>
                </a:solidFill>
                <a:latin typeface="Arial" charset="0"/>
                <a:ea typeface="ＭＳ Ｐゴシック" pitchFamily="-107" charset="-128"/>
                <a:cs typeface="ＭＳ Ｐゴシック" pitchFamily="-107" charset="-128"/>
              </a:rPr>
              <a:t>length (if variable) is known as a cipher suite . The options for the confidentiality and</a:t>
            </a:r>
          </a:p>
          <a:p>
            <a:r>
              <a:rPr lang="en-US" sz="1200" kern="1200" baseline="0" dirty="0" smtClean="0">
                <a:solidFill>
                  <a:schemeClr val="tx1"/>
                </a:solidFill>
                <a:latin typeface="Arial" charset="0"/>
                <a:ea typeface="ＭＳ Ｐゴシック" pitchFamily="-107" charset="-128"/>
                <a:cs typeface="ＭＳ Ｐゴシック" pitchFamily="-107" charset="-128"/>
              </a:rPr>
              <a:t>integrity cipher suite are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WEP, with either a 40-bit or 104-bit key, which allows backward compatibility</a:t>
            </a:r>
          </a:p>
          <a:p>
            <a:r>
              <a:rPr lang="en-US" sz="1200" kern="1200" baseline="0" dirty="0" smtClean="0">
                <a:solidFill>
                  <a:schemeClr val="tx1"/>
                </a:solidFill>
                <a:latin typeface="Arial" charset="0"/>
                <a:ea typeface="ＭＳ Ｐゴシック" pitchFamily="-107" charset="-128"/>
                <a:cs typeface="ＭＳ Ｐゴシック" pitchFamily="-107" charset="-128"/>
              </a:rPr>
              <a:t>with older IEEE 802.11 implementations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TKIP</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CCMP</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Vendor-specific methods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other negotiable suite is the authentication and key management (AKM)</a:t>
            </a:r>
          </a:p>
          <a:p>
            <a:r>
              <a:rPr lang="en-US" sz="1200" kern="1200" baseline="0" dirty="0" smtClean="0">
                <a:solidFill>
                  <a:schemeClr val="tx1"/>
                </a:solidFill>
                <a:latin typeface="Arial" charset="0"/>
                <a:ea typeface="ＭＳ Ｐゴシック" pitchFamily="-107" charset="-128"/>
                <a:cs typeface="ＭＳ Ｐゴシック" pitchFamily="-107" charset="-128"/>
              </a:rPr>
              <a:t>suite, which defines (1) the means by which the AP and STA perform mutual authentication</a:t>
            </a:r>
          </a:p>
          <a:p>
            <a:r>
              <a:rPr lang="en-US" sz="1200" kern="1200" baseline="0" dirty="0" smtClean="0">
                <a:solidFill>
                  <a:schemeClr val="tx1"/>
                </a:solidFill>
                <a:latin typeface="Arial" charset="0"/>
                <a:ea typeface="ＭＳ Ｐゴシック" pitchFamily="-107" charset="-128"/>
                <a:cs typeface="ＭＳ Ｐゴシック" pitchFamily="-107" charset="-128"/>
              </a:rPr>
              <a:t>and (2) the means for deriving a root key from which other keys may</a:t>
            </a:r>
          </a:p>
          <a:p>
            <a:r>
              <a:rPr lang="en-US" sz="1200" kern="1200" baseline="0" dirty="0" smtClean="0">
                <a:solidFill>
                  <a:schemeClr val="tx1"/>
                </a:solidFill>
                <a:latin typeface="Arial" charset="0"/>
                <a:ea typeface="ＭＳ Ｐゴシック" pitchFamily="-107" charset="-128"/>
                <a:cs typeface="ＭＳ Ｐゴシック" pitchFamily="-107" charset="-128"/>
              </a:rPr>
              <a:t>be generated. The possible AKM suites are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IEEE 802.1X</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Pre-shared key (no explicit authentication takes place and mutual authentication</a:t>
            </a:r>
          </a:p>
          <a:p>
            <a:r>
              <a:rPr lang="en-US" sz="1200" kern="1200" baseline="0" dirty="0" smtClean="0">
                <a:solidFill>
                  <a:schemeClr val="tx1"/>
                </a:solidFill>
                <a:latin typeface="Arial" charset="0"/>
                <a:ea typeface="ＭＳ Ｐゴシック" pitchFamily="-107" charset="-128"/>
                <a:cs typeface="ＭＳ Ｐゴシック" pitchFamily="-107" charset="-128"/>
              </a:rPr>
              <a:t>is implied if the STA and AP share a unique secret key)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Vendor-specific methods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discovery phase consists of three exchanges.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Network and security capability discovery: During this exchange, STAs discover</a:t>
            </a:r>
          </a:p>
          <a:p>
            <a:r>
              <a:rPr lang="en-US" sz="1200" kern="1200" baseline="0" dirty="0" smtClean="0">
                <a:solidFill>
                  <a:schemeClr val="tx1"/>
                </a:solidFill>
                <a:latin typeface="Arial" charset="0"/>
                <a:ea typeface="ＭＳ Ｐゴシック" pitchFamily="-107" charset="-128"/>
                <a:cs typeface="ＭＳ Ｐゴシック" pitchFamily="-107" charset="-128"/>
              </a:rPr>
              <a:t>the existence of a network with which to communicate. The AP either</a:t>
            </a:r>
          </a:p>
          <a:p>
            <a:r>
              <a:rPr lang="en-US" sz="1200" kern="1200" baseline="0" dirty="0" smtClean="0">
                <a:solidFill>
                  <a:schemeClr val="tx1"/>
                </a:solidFill>
                <a:latin typeface="Arial" charset="0"/>
                <a:ea typeface="ＭＳ Ｐゴシック" pitchFamily="-107" charset="-128"/>
                <a:cs typeface="ＭＳ Ｐゴシック" pitchFamily="-107" charset="-128"/>
              </a:rPr>
              <a:t>periodically broadcasts its security capabilities (not shown in figure), indicated</a:t>
            </a:r>
          </a:p>
          <a:p>
            <a:r>
              <a:rPr lang="en-US" sz="1200" kern="1200" baseline="0" dirty="0" smtClean="0">
                <a:solidFill>
                  <a:schemeClr val="tx1"/>
                </a:solidFill>
                <a:latin typeface="Arial" charset="0"/>
                <a:ea typeface="ＭＳ Ｐゴシック" pitchFamily="-107" charset="-128"/>
                <a:cs typeface="ＭＳ Ｐゴシック" pitchFamily="-107" charset="-128"/>
              </a:rPr>
              <a:t>by RSN IE (Robust Security Network Information Element), in a specific</a:t>
            </a:r>
          </a:p>
          <a:p>
            <a:r>
              <a:rPr lang="en-US" sz="1200" kern="1200" baseline="0" dirty="0" smtClean="0">
                <a:solidFill>
                  <a:schemeClr val="tx1"/>
                </a:solidFill>
                <a:latin typeface="Arial" charset="0"/>
                <a:ea typeface="ＭＳ Ｐゴシック" pitchFamily="-107" charset="-128"/>
                <a:cs typeface="ＭＳ Ｐゴシック" pitchFamily="-107" charset="-128"/>
              </a:rPr>
              <a:t>channel through the Beacon frame; or responds to a station’s Probe Request</a:t>
            </a:r>
          </a:p>
          <a:p>
            <a:r>
              <a:rPr lang="en-US" sz="1200" kern="1200" baseline="0" dirty="0" smtClean="0">
                <a:solidFill>
                  <a:schemeClr val="tx1"/>
                </a:solidFill>
                <a:latin typeface="Arial" charset="0"/>
                <a:ea typeface="ＭＳ Ｐゴシック" pitchFamily="-107" charset="-128"/>
                <a:cs typeface="ＭＳ Ｐゴシック" pitchFamily="-107" charset="-128"/>
              </a:rPr>
              <a:t>through a Probe Response frame. A wireless station may discover available</a:t>
            </a:r>
          </a:p>
          <a:p>
            <a:r>
              <a:rPr lang="en-US" sz="1200" kern="1200" baseline="0" dirty="0" smtClean="0">
                <a:solidFill>
                  <a:schemeClr val="tx1"/>
                </a:solidFill>
                <a:latin typeface="Arial" charset="0"/>
                <a:ea typeface="ＭＳ Ｐゴシック" pitchFamily="-107" charset="-128"/>
                <a:cs typeface="ＭＳ Ｐゴシック" pitchFamily="-107" charset="-128"/>
              </a:rPr>
              <a:t>access points and corresponding security capabilities by either passively monitoring</a:t>
            </a:r>
          </a:p>
          <a:p>
            <a:r>
              <a:rPr lang="en-US" sz="1200" kern="1200" baseline="0" dirty="0" smtClean="0">
                <a:solidFill>
                  <a:schemeClr val="tx1"/>
                </a:solidFill>
                <a:latin typeface="Arial" charset="0"/>
                <a:ea typeface="ＭＳ Ｐゴシック" pitchFamily="-107" charset="-128"/>
                <a:cs typeface="ＭＳ Ｐゴシック" pitchFamily="-107" charset="-128"/>
              </a:rPr>
              <a:t>the Beacon frames or actively probing every channel.</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Open system authentication: The purpose of this frame sequence, which</a:t>
            </a:r>
          </a:p>
          <a:p>
            <a:r>
              <a:rPr lang="en-US" sz="1200" kern="1200" baseline="0" dirty="0" smtClean="0">
                <a:solidFill>
                  <a:schemeClr val="tx1"/>
                </a:solidFill>
                <a:latin typeface="Arial" charset="0"/>
                <a:ea typeface="ＭＳ Ｐゴシック" pitchFamily="-107" charset="-128"/>
                <a:cs typeface="ＭＳ Ｐゴシック" pitchFamily="-107" charset="-128"/>
              </a:rPr>
              <a:t>provides no security, is simply to maintain backward compatibility with the</a:t>
            </a:r>
          </a:p>
          <a:p>
            <a:r>
              <a:rPr lang="en-US" sz="1200" kern="1200" baseline="0" dirty="0" smtClean="0">
                <a:solidFill>
                  <a:schemeClr val="tx1"/>
                </a:solidFill>
                <a:latin typeface="Arial" charset="0"/>
                <a:ea typeface="ＭＳ Ｐゴシック" pitchFamily="-107" charset="-128"/>
                <a:cs typeface="ＭＳ Ｐゴシック" pitchFamily="-107" charset="-128"/>
              </a:rPr>
              <a:t> IEEE 802.11 state machine, as implemented in existing IEEE 802.11 hardware.</a:t>
            </a:r>
          </a:p>
          <a:p>
            <a:r>
              <a:rPr lang="en-US" sz="1200" kern="1200" baseline="0" dirty="0" smtClean="0">
                <a:solidFill>
                  <a:schemeClr val="tx1"/>
                </a:solidFill>
                <a:latin typeface="Arial" charset="0"/>
                <a:ea typeface="ＭＳ Ｐゴシック" pitchFamily="-107" charset="-128"/>
                <a:cs typeface="ＭＳ Ｐゴシック" pitchFamily="-107" charset="-128"/>
              </a:rPr>
              <a:t>In essence, the two devices (STA and AP) simply exchange identifiers.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Association:  The purpose of this stage is to agree on a set of security capabilities</a:t>
            </a:r>
          </a:p>
          <a:p>
            <a:r>
              <a:rPr lang="en-US" sz="1200" kern="1200" baseline="0" dirty="0" smtClean="0">
                <a:solidFill>
                  <a:schemeClr val="tx1"/>
                </a:solidFill>
                <a:latin typeface="Arial" charset="0"/>
                <a:ea typeface="ＭＳ Ｐゴシック" pitchFamily="-107" charset="-128"/>
                <a:cs typeface="ＭＳ Ｐゴシック" pitchFamily="-107" charset="-128"/>
              </a:rPr>
              <a:t>to be used. The STA then sends an Association Request frame to the AP.</a:t>
            </a:r>
          </a:p>
          <a:p>
            <a:r>
              <a:rPr lang="en-US" sz="1200" kern="1200" baseline="0" dirty="0" smtClean="0">
                <a:solidFill>
                  <a:schemeClr val="tx1"/>
                </a:solidFill>
                <a:latin typeface="Arial" charset="0"/>
                <a:ea typeface="ＭＳ Ｐゴシック" pitchFamily="-107" charset="-128"/>
                <a:cs typeface="ＭＳ Ｐゴシック" pitchFamily="-107" charset="-128"/>
              </a:rPr>
              <a:t>In this frame, the STA specifies one set of matching capabilities (one</a:t>
            </a:r>
          </a:p>
          <a:p>
            <a:r>
              <a:rPr lang="en-US" sz="1200" kern="1200" baseline="0" dirty="0" smtClean="0">
                <a:solidFill>
                  <a:schemeClr val="tx1"/>
                </a:solidFill>
                <a:latin typeface="Arial" charset="0"/>
                <a:ea typeface="ＭＳ Ｐゴシック" pitchFamily="-107" charset="-128"/>
                <a:cs typeface="ＭＳ Ｐゴシック" pitchFamily="-107" charset="-128"/>
              </a:rPr>
              <a:t>authentication and key management suite, one pairwise cipher suite, and one</a:t>
            </a:r>
          </a:p>
          <a:p>
            <a:r>
              <a:rPr lang="en-US" sz="1200" kern="1200" baseline="0" dirty="0" smtClean="0">
                <a:solidFill>
                  <a:schemeClr val="tx1"/>
                </a:solidFill>
                <a:latin typeface="Arial" charset="0"/>
                <a:ea typeface="ＭＳ Ｐゴシック" pitchFamily="-107" charset="-128"/>
                <a:cs typeface="ＭＳ Ｐゴシック" pitchFamily="-107" charset="-128"/>
              </a:rPr>
              <a:t>group-key cipher suite) from among those advertised by the AP. If there</a:t>
            </a:r>
          </a:p>
          <a:p>
            <a:r>
              <a:rPr lang="en-US" sz="1200" kern="1200" baseline="0" dirty="0" smtClean="0">
                <a:solidFill>
                  <a:schemeClr val="tx1"/>
                </a:solidFill>
                <a:latin typeface="Arial" charset="0"/>
                <a:ea typeface="ＭＳ Ｐゴシック" pitchFamily="-107" charset="-128"/>
                <a:cs typeface="ＭＳ Ｐゴシック" pitchFamily="-107" charset="-128"/>
              </a:rPr>
              <a:t>is no match in capabilities between the AP and the STA, the AP refuses</a:t>
            </a:r>
          </a:p>
          <a:p>
            <a:r>
              <a:rPr lang="en-US" sz="1200" kern="1200" baseline="0" dirty="0" smtClean="0">
                <a:solidFill>
                  <a:schemeClr val="tx1"/>
                </a:solidFill>
                <a:latin typeface="Arial" charset="0"/>
                <a:ea typeface="ＭＳ Ｐゴシック" pitchFamily="-107" charset="-128"/>
                <a:cs typeface="ＭＳ Ｐゴシック" pitchFamily="-107" charset="-128"/>
              </a:rPr>
              <a:t>the Association Request. The STA blocks it too, in case it has associated</a:t>
            </a:r>
          </a:p>
          <a:p>
            <a:r>
              <a:rPr lang="en-US" sz="1200" kern="1200" baseline="0" dirty="0" smtClean="0">
                <a:solidFill>
                  <a:schemeClr val="tx1"/>
                </a:solidFill>
                <a:latin typeface="Arial" charset="0"/>
                <a:ea typeface="ＭＳ Ｐゴシック" pitchFamily="-107" charset="-128"/>
                <a:cs typeface="ＭＳ Ｐゴシック" pitchFamily="-107" charset="-128"/>
              </a:rPr>
              <a:t>with a rogue AP or someone is inserting frames illicitly on its channel. As</a:t>
            </a:r>
          </a:p>
          <a:p>
            <a:r>
              <a:rPr lang="en-US" sz="1200" kern="1200" baseline="0" dirty="0" smtClean="0">
                <a:solidFill>
                  <a:schemeClr val="tx1"/>
                </a:solidFill>
                <a:latin typeface="Arial" charset="0"/>
                <a:ea typeface="ＭＳ Ｐゴシック" pitchFamily="-107" charset="-128"/>
                <a:cs typeface="ＭＳ Ｐゴシック" pitchFamily="-107" charset="-128"/>
              </a:rPr>
              <a:t>shown in Figure 18.8, the IEEE 802.1X controlled ports are blocked, and no</a:t>
            </a:r>
          </a:p>
          <a:p>
            <a:r>
              <a:rPr lang="en-US" sz="1200" kern="1200" baseline="0" dirty="0" smtClean="0">
                <a:solidFill>
                  <a:schemeClr val="tx1"/>
                </a:solidFill>
                <a:latin typeface="Arial" charset="0"/>
                <a:ea typeface="ＭＳ Ｐゴシック" pitchFamily="-107" charset="-128"/>
                <a:cs typeface="ＭＳ Ｐゴシック" pitchFamily="-107" charset="-128"/>
              </a:rPr>
              <a:t>user traffic goes beyond the AP. The concept of blocked ports is explained</a:t>
            </a:r>
          </a:p>
          <a:p>
            <a:r>
              <a:rPr lang="en-US" sz="1200" kern="1200" baseline="0" dirty="0" smtClean="0">
                <a:solidFill>
                  <a:schemeClr val="tx1"/>
                </a:solidFill>
                <a:latin typeface="Arial" charset="0"/>
                <a:ea typeface="ＭＳ Ｐゴシック" pitchFamily="-107" charset="-128"/>
                <a:cs typeface="ＭＳ Ｐゴシック" pitchFamily="-107" charset="-128"/>
              </a:rPr>
              <a:t>subsequently.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As was mentioned, the authentication phase enables mutual authentication between</a:t>
            </a:r>
          </a:p>
          <a:p>
            <a:r>
              <a:rPr lang="en-US" sz="1200" kern="1200" baseline="0" dirty="0" smtClean="0">
                <a:solidFill>
                  <a:schemeClr val="tx1"/>
                </a:solidFill>
                <a:latin typeface="Arial" charset="0"/>
                <a:ea typeface="ＭＳ Ｐゴシック" pitchFamily="-107" charset="-128"/>
                <a:cs typeface="ＭＳ Ｐゴシック" pitchFamily="-107" charset="-128"/>
              </a:rPr>
              <a:t>an STA and an authentication server (AS) located in the DS. Authentication</a:t>
            </a:r>
          </a:p>
          <a:p>
            <a:r>
              <a:rPr lang="en-US" sz="1200" kern="1200" baseline="0" dirty="0" smtClean="0">
                <a:solidFill>
                  <a:schemeClr val="tx1"/>
                </a:solidFill>
                <a:latin typeface="Arial" charset="0"/>
                <a:ea typeface="ＭＳ Ｐゴシック" pitchFamily="-107" charset="-128"/>
                <a:cs typeface="ＭＳ Ｐゴシック" pitchFamily="-107" charset="-128"/>
              </a:rPr>
              <a:t>is designed to allow only authorized stations to use the network and to provide the</a:t>
            </a:r>
          </a:p>
          <a:p>
            <a:r>
              <a:rPr lang="en-US" sz="1200" kern="1200" baseline="0" dirty="0" smtClean="0">
                <a:solidFill>
                  <a:schemeClr val="tx1"/>
                </a:solidFill>
                <a:latin typeface="Arial" charset="0"/>
                <a:ea typeface="ＭＳ Ｐゴシック" pitchFamily="-107" charset="-128"/>
                <a:cs typeface="ＭＳ Ｐゴシック" pitchFamily="-107" charset="-128"/>
              </a:rPr>
              <a:t>STA with assurance that it is communicating with a legitimate network.</a:t>
            </a:r>
            <a:endParaRPr lang="en-US" dirty="0" smtClean="0">
              <a:latin typeface="Arial" pitchFamily="-84" charset="0"/>
              <a:ea typeface="ＭＳ Ｐゴシック" pitchFamily="-84" charset="-128"/>
              <a:cs typeface="ＭＳ Ｐゴシック" pitchFamily="-84" charset="-128"/>
            </a:endParaRPr>
          </a:p>
        </p:txBody>
      </p:sp>
      <p:sp>
        <p:nvSpPr>
          <p:cNvPr id="40964" name="Slide Number Placeholder 3"/>
          <p:cNvSpPr>
            <a:spLocks noGrp="1"/>
          </p:cNvSpPr>
          <p:nvPr>
            <p:ph type="sldNum" sz="quarter" idx="5"/>
          </p:nvPr>
        </p:nvSpPr>
        <p:spPr>
          <a:noFill/>
        </p:spPr>
        <p:txBody>
          <a:bodyPr/>
          <a:lstStyle/>
          <a:p>
            <a:fld id="{C524FAA3-D5B9-8B48-887F-21315E12B484}" type="slidenum">
              <a:rPr lang="en-AU" smtClean="0">
                <a:latin typeface="Arial" pitchFamily="-84" charset="0"/>
              </a:rPr>
              <a:pPr/>
              <a:t>26</a:t>
            </a:fld>
            <a:endParaRPr lang="en-AU" dirty="0" smtClean="0">
              <a:latin typeface="Arial"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IEEE 802.11i makes use of another standard</a:t>
            </a:r>
          </a:p>
          <a:p>
            <a:r>
              <a:rPr lang="en-US" sz="1200" kern="1200" baseline="0" dirty="0" smtClean="0">
                <a:solidFill>
                  <a:schemeClr val="tx1"/>
                </a:solidFill>
                <a:latin typeface="Arial" charset="0"/>
                <a:ea typeface="ＭＳ Ｐゴシック" pitchFamily="-107" charset="-128"/>
                <a:cs typeface="ＭＳ Ｐゴシック" pitchFamily="-107" charset="-128"/>
              </a:rPr>
              <a:t>that was designed to provide access control functions for LANs. The standard</a:t>
            </a:r>
          </a:p>
          <a:p>
            <a:r>
              <a:rPr lang="en-US" sz="1200" kern="1200" baseline="0" dirty="0" smtClean="0">
                <a:solidFill>
                  <a:schemeClr val="tx1"/>
                </a:solidFill>
                <a:latin typeface="Arial" charset="0"/>
                <a:ea typeface="ＭＳ Ｐゴシック" pitchFamily="-107" charset="-128"/>
                <a:cs typeface="ＭＳ Ｐゴシック" pitchFamily="-107" charset="-128"/>
              </a:rPr>
              <a:t>is IEEE 802.1X, Port-Based Network Access Control. The authentication protocol</a:t>
            </a:r>
          </a:p>
          <a:p>
            <a:r>
              <a:rPr lang="en-US" sz="1200" kern="1200" baseline="0" dirty="0" smtClean="0">
                <a:solidFill>
                  <a:schemeClr val="tx1"/>
                </a:solidFill>
                <a:latin typeface="Arial" charset="0"/>
                <a:ea typeface="ＭＳ Ｐゴシック" pitchFamily="-107" charset="-128"/>
                <a:cs typeface="ＭＳ Ｐゴシック" pitchFamily="-107" charset="-128"/>
              </a:rPr>
              <a:t>that is used, the Extensible Authentication Protocol (EAP), is defined in the</a:t>
            </a:r>
          </a:p>
          <a:p>
            <a:r>
              <a:rPr lang="en-US" sz="1200" kern="1200" baseline="0" dirty="0" smtClean="0">
                <a:solidFill>
                  <a:schemeClr val="tx1"/>
                </a:solidFill>
                <a:latin typeface="Arial" charset="0"/>
                <a:ea typeface="ＭＳ Ｐゴシック" pitchFamily="-107" charset="-128"/>
                <a:cs typeface="ＭＳ Ｐゴシック" pitchFamily="-107" charset="-128"/>
              </a:rPr>
              <a:t>IEEE 802.1X standard. IEEE 802.1X uses the terms supplicant , authenticator , and</a:t>
            </a:r>
          </a:p>
          <a:p>
            <a:r>
              <a:rPr lang="en-US" sz="1200" kern="1200" baseline="0" dirty="0" smtClean="0">
                <a:solidFill>
                  <a:schemeClr val="tx1"/>
                </a:solidFill>
                <a:latin typeface="Arial" charset="0"/>
                <a:ea typeface="ＭＳ Ｐゴシック" pitchFamily="-107" charset="-128"/>
                <a:cs typeface="ＭＳ Ｐゴシック" pitchFamily="-107" charset="-128"/>
              </a:rPr>
              <a:t>authentication server  (AS). In the context of an 802.11 WLAN, the first two terms</a:t>
            </a:r>
          </a:p>
          <a:p>
            <a:r>
              <a:rPr lang="en-US" sz="1200" kern="1200" baseline="0" dirty="0" smtClean="0">
                <a:solidFill>
                  <a:schemeClr val="tx1"/>
                </a:solidFill>
                <a:latin typeface="Arial" charset="0"/>
                <a:ea typeface="ＭＳ Ｐゴシック" pitchFamily="-107" charset="-128"/>
                <a:cs typeface="ＭＳ Ｐゴシック" pitchFamily="-107" charset="-128"/>
              </a:rPr>
              <a:t>correspond to the wireless station and the AP. The AS is typically a separate device</a:t>
            </a:r>
          </a:p>
          <a:p>
            <a:r>
              <a:rPr lang="en-US" sz="1200" kern="1200" baseline="0" dirty="0" smtClean="0">
                <a:solidFill>
                  <a:schemeClr val="tx1"/>
                </a:solidFill>
                <a:latin typeface="Arial" charset="0"/>
                <a:ea typeface="ＭＳ Ｐゴシック" pitchFamily="-107" charset="-128"/>
                <a:cs typeface="ＭＳ Ｐゴシック" pitchFamily="-107" charset="-128"/>
              </a:rPr>
              <a:t>on the wired side of the network (i.e., accessible over the DS) but could also reside</a:t>
            </a:r>
          </a:p>
          <a:p>
            <a:r>
              <a:rPr lang="en-US" sz="1200" kern="1200" baseline="0" dirty="0" smtClean="0">
                <a:solidFill>
                  <a:schemeClr val="tx1"/>
                </a:solidFill>
                <a:latin typeface="Arial" charset="0"/>
                <a:ea typeface="ＭＳ Ｐゴシック" pitchFamily="-107" charset="-128"/>
                <a:cs typeface="ＭＳ Ｐゴシック" pitchFamily="-107" charset="-128"/>
              </a:rPr>
              <a:t>directly on the authenticator.</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Before a supplicant is authenticated by the AS using an authentication protocol,</a:t>
            </a:r>
          </a:p>
          <a:p>
            <a:r>
              <a:rPr lang="en-US" sz="1200" kern="1200" baseline="0" dirty="0" smtClean="0">
                <a:solidFill>
                  <a:schemeClr val="tx1"/>
                </a:solidFill>
                <a:latin typeface="Arial" charset="0"/>
                <a:ea typeface="ＭＳ Ｐゴシック" pitchFamily="-107" charset="-128"/>
                <a:cs typeface="ＭＳ Ｐゴシック" pitchFamily="-107" charset="-128"/>
              </a:rPr>
              <a:t>the authenticator only passes control or authentication messages between the</a:t>
            </a:r>
          </a:p>
          <a:p>
            <a:r>
              <a:rPr lang="en-US" sz="1200" kern="1200" baseline="0" dirty="0" smtClean="0">
                <a:solidFill>
                  <a:schemeClr val="tx1"/>
                </a:solidFill>
                <a:latin typeface="Arial" charset="0"/>
                <a:ea typeface="ＭＳ Ｐゴシック" pitchFamily="-107" charset="-128"/>
                <a:cs typeface="ＭＳ Ｐゴシック" pitchFamily="-107" charset="-128"/>
              </a:rPr>
              <a:t>supplicant and the AS; the 802.1X control channel is unblocked, but the 802.11 data</a:t>
            </a:r>
          </a:p>
          <a:p>
            <a:r>
              <a:rPr lang="en-US" sz="1200" kern="1200" baseline="0" dirty="0" smtClean="0">
                <a:solidFill>
                  <a:schemeClr val="tx1"/>
                </a:solidFill>
                <a:latin typeface="Arial" charset="0"/>
                <a:ea typeface="ＭＳ Ｐゴシック" pitchFamily="-107" charset="-128"/>
                <a:cs typeface="ＭＳ Ｐゴシック" pitchFamily="-107" charset="-128"/>
              </a:rPr>
              <a:t>channel is blocked. Once a supplicant is authenticated and keys are provided, the</a:t>
            </a:r>
          </a:p>
          <a:p>
            <a:r>
              <a:rPr lang="en-US" sz="1200" kern="1200" baseline="0" dirty="0" smtClean="0">
                <a:solidFill>
                  <a:schemeClr val="tx1"/>
                </a:solidFill>
                <a:latin typeface="Arial" charset="0"/>
                <a:ea typeface="ＭＳ Ｐゴシック" pitchFamily="-107" charset="-128"/>
                <a:cs typeface="ＭＳ Ｐゴシック" pitchFamily="-107" charset="-128"/>
              </a:rPr>
              <a:t>authenticator can forward data from the supplicant, subject to predefined access</a:t>
            </a:r>
          </a:p>
          <a:p>
            <a:r>
              <a:rPr lang="en-US" sz="1200" kern="1200" baseline="0" dirty="0" smtClean="0">
                <a:solidFill>
                  <a:schemeClr val="tx1"/>
                </a:solidFill>
                <a:latin typeface="Arial" charset="0"/>
                <a:ea typeface="ＭＳ Ｐゴシック" pitchFamily="-107" charset="-128"/>
                <a:cs typeface="ＭＳ Ｐゴシック" pitchFamily="-107" charset="-128"/>
              </a:rPr>
              <a:t>control limitations for the supplicant to the network. Under these circumstances,</a:t>
            </a:r>
          </a:p>
          <a:p>
            <a:r>
              <a:rPr lang="en-US" sz="1200" kern="1200" baseline="0" dirty="0" smtClean="0">
                <a:solidFill>
                  <a:schemeClr val="tx1"/>
                </a:solidFill>
                <a:latin typeface="Arial" charset="0"/>
                <a:ea typeface="ＭＳ Ｐゴシック" pitchFamily="-107" charset="-128"/>
                <a:cs typeface="ＭＳ Ｐゴシック" pitchFamily="-107" charset="-128"/>
              </a:rPr>
              <a:t>the data channel is unblocked.</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As indicated in Figure 16.5, 802.1X uses the concepts of controlled and uncontrolled</a:t>
            </a:r>
          </a:p>
          <a:p>
            <a:r>
              <a:rPr lang="en-US" sz="1200" kern="1200" baseline="0" dirty="0" smtClean="0">
                <a:solidFill>
                  <a:schemeClr val="tx1"/>
                </a:solidFill>
                <a:latin typeface="Arial" charset="0"/>
                <a:ea typeface="ＭＳ Ｐゴシック" pitchFamily="-107" charset="-128"/>
                <a:cs typeface="ＭＳ Ｐゴシック" pitchFamily="-107" charset="-128"/>
              </a:rPr>
              <a:t>ports. Ports are logical entities defined within the authenticator and refer to</a:t>
            </a:r>
          </a:p>
          <a:p>
            <a:r>
              <a:rPr lang="en-US" sz="1200" kern="1200" baseline="0" dirty="0" smtClean="0">
                <a:solidFill>
                  <a:schemeClr val="tx1"/>
                </a:solidFill>
                <a:latin typeface="Arial" charset="0"/>
                <a:ea typeface="ＭＳ Ｐゴシック" pitchFamily="-107" charset="-128"/>
                <a:cs typeface="ＭＳ Ｐゴシック" pitchFamily="-107" charset="-128"/>
              </a:rPr>
              <a:t>physical network connections. For a WLAN, the authenticator (the AP) may have</a:t>
            </a:r>
          </a:p>
          <a:p>
            <a:r>
              <a:rPr lang="en-US" sz="1200" kern="1200" baseline="0" dirty="0" smtClean="0">
                <a:solidFill>
                  <a:schemeClr val="tx1"/>
                </a:solidFill>
                <a:latin typeface="Arial" charset="0"/>
                <a:ea typeface="ＭＳ Ｐゴシック" pitchFamily="-107" charset="-128"/>
                <a:cs typeface="ＭＳ Ｐゴシック" pitchFamily="-107" charset="-128"/>
              </a:rPr>
              <a:t>only two physical ports: one connecting to the DS and one for wireless communication</a:t>
            </a:r>
          </a:p>
          <a:p>
            <a:r>
              <a:rPr lang="en-US" sz="1200" kern="1200" baseline="0" dirty="0" smtClean="0">
                <a:solidFill>
                  <a:schemeClr val="tx1"/>
                </a:solidFill>
                <a:latin typeface="Arial" charset="0"/>
                <a:ea typeface="ＭＳ Ｐゴシック" pitchFamily="-107" charset="-128"/>
                <a:cs typeface="ＭＳ Ｐゴシック" pitchFamily="-107" charset="-128"/>
              </a:rPr>
              <a:t>within its BSS. Each logical port is mapped to one of these two physical ports.</a:t>
            </a:r>
          </a:p>
          <a:p>
            <a:r>
              <a:rPr lang="en-US" sz="1200" kern="1200" baseline="0" dirty="0" smtClean="0">
                <a:solidFill>
                  <a:schemeClr val="tx1"/>
                </a:solidFill>
                <a:latin typeface="Arial" charset="0"/>
                <a:ea typeface="ＭＳ Ｐゴシック" pitchFamily="-107" charset="-128"/>
                <a:cs typeface="ＭＳ Ｐゴシック" pitchFamily="-107" charset="-128"/>
              </a:rPr>
              <a:t>An uncontrolled port allows the exchange of PDUs between the supplicant and the</a:t>
            </a:r>
          </a:p>
          <a:p>
            <a:r>
              <a:rPr lang="en-US" sz="1200" kern="1200" baseline="0" dirty="0" smtClean="0">
                <a:solidFill>
                  <a:schemeClr val="tx1"/>
                </a:solidFill>
                <a:latin typeface="Arial" charset="0"/>
                <a:ea typeface="ＭＳ Ｐゴシック" pitchFamily="-107" charset="-128"/>
                <a:cs typeface="ＭＳ Ｐゴシック" pitchFamily="-107" charset="-128"/>
              </a:rPr>
              <a:t>other AS, regardless of the authentication state of the supplicant. A controlled port</a:t>
            </a:r>
          </a:p>
          <a:p>
            <a:r>
              <a:rPr lang="en-US" sz="1200" kern="1200" baseline="0" dirty="0" smtClean="0">
                <a:solidFill>
                  <a:schemeClr val="tx1"/>
                </a:solidFill>
                <a:latin typeface="Arial" charset="0"/>
                <a:ea typeface="ＭＳ Ｐゴシック" pitchFamily="-107" charset="-128"/>
                <a:cs typeface="ＭＳ Ｐゴシック" pitchFamily="-107" charset="-128"/>
              </a:rPr>
              <a:t>allows the exchange of PDUs between a supplicant and other systems on the LAN</a:t>
            </a:r>
          </a:p>
          <a:p>
            <a:r>
              <a:rPr lang="en-US" sz="1200" kern="1200" baseline="0" dirty="0" smtClean="0">
                <a:solidFill>
                  <a:schemeClr val="tx1"/>
                </a:solidFill>
                <a:latin typeface="Arial" charset="0"/>
                <a:ea typeface="ＭＳ Ｐゴシック" pitchFamily="-107" charset="-128"/>
                <a:cs typeface="ＭＳ Ｐゴシック" pitchFamily="-107" charset="-128"/>
              </a:rPr>
              <a:t>only if the current state of the supplicant authorizes such an exchange. IEEE 802.1X</a:t>
            </a:r>
          </a:p>
          <a:p>
            <a:r>
              <a:rPr lang="en-US" sz="1200" kern="1200" baseline="0" dirty="0" smtClean="0">
                <a:solidFill>
                  <a:schemeClr val="tx1"/>
                </a:solidFill>
                <a:latin typeface="Arial" charset="0"/>
                <a:ea typeface="ＭＳ Ｐゴシック" pitchFamily="-107" charset="-128"/>
                <a:cs typeface="ＭＳ Ｐゴシック" pitchFamily="-107" charset="-128"/>
              </a:rPr>
              <a:t>is covered in more detail in Chapter 16.</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The 802.1X framework, with an upper-layer authentication protocol, fits</a:t>
            </a:r>
          </a:p>
          <a:p>
            <a:r>
              <a:rPr lang="en-US" sz="1200" kern="1200" baseline="0" dirty="0" smtClean="0">
                <a:solidFill>
                  <a:schemeClr val="tx1"/>
                </a:solidFill>
                <a:latin typeface="Arial" charset="0"/>
                <a:ea typeface="ＭＳ Ｐゴシック" pitchFamily="-107" charset="-128"/>
                <a:cs typeface="ＭＳ Ｐゴシック" pitchFamily="-107" charset="-128"/>
              </a:rPr>
              <a:t>nicely with a BSS architecture that includes a number of wireless stations and an AP.</a:t>
            </a:r>
          </a:p>
          <a:p>
            <a:r>
              <a:rPr lang="en-US" sz="1200" kern="1200" baseline="0" dirty="0" smtClean="0">
                <a:solidFill>
                  <a:schemeClr val="tx1"/>
                </a:solidFill>
                <a:latin typeface="Arial" charset="0"/>
                <a:ea typeface="ＭＳ Ｐゴシック" pitchFamily="-107" charset="-128"/>
                <a:cs typeface="ＭＳ Ｐゴシック" pitchFamily="-107" charset="-128"/>
              </a:rPr>
              <a:t>However, for an IBSS, there is no AP. For an IBSS, 802.11i provides a more</a:t>
            </a:r>
          </a:p>
          <a:p>
            <a:r>
              <a:rPr lang="en-US" sz="1200" kern="1200" baseline="0" dirty="0" smtClean="0">
                <a:solidFill>
                  <a:schemeClr val="tx1"/>
                </a:solidFill>
                <a:latin typeface="Arial" charset="0"/>
                <a:ea typeface="ＭＳ Ｐゴシック" pitchFamily="-107" charset="-128"/>
                <a:cs typeface="ＭＳ Ｐゴシック" pitchFamily="-107" charset="-128"/>
              </a:rPr>
              <a:t>complex solution that, in essence, involves pairwise authentication between stations</a:t>
            </a:r>
          </a:p>
          <a:p>
            <a:r>
              <a:rPr lang="en-US" sz="1200" kern="1200" baseline="0" dirty="0" smtClean="0">
                <a:solidFill>
                  <a:schemeClr val="tx1"/>
                </a:solidFill>
                <a:latin typeface="Arial" charset="0"/>
                <a:ea typeface="ＭＳ Ｐゴシック" pitchFamily="-107" charset="-128"/>
                <a:cs typeface="ＭＳ Ｐゴシック" pitchFamily="-107" charset="-128"/>
              </a:rPr>
              <a:t>on the IBSS.</a:t>
            </a:r>
            <a:endParaRPr lang="en-US" dirty="0" smtClean="0">
              <a:latin typeface="Arial" pitchFamily="-84" charset="0"/>
              <a:ea typeface="ＭＳ Ｐゴシック" pitchFamily="-84" charset="-128"/>
              <a:cs typeface="ＭＳ Ｐゴシック" pitchFamily="-84" charset="-128"/>
            </a:endParaRPr>
          </a:p>
        </p:txBody>
      </p:sp>
      <p:sp>
        <p:nvSpPr>
          <p:cNvPr id="43012" name="Slide Number Placeholder 3"/>
          <p:cNvSpPr>
            <a:spLocks noGrp="1"/>
          </p:cNvSpPr>
          <p:nvPr>
            <p:ph type="sldNum" sz="quarter" idx="5"/>
          </p:nvPr>
        </p:nvSpPr>
        <p:spPr>
          <a:noFill/>
        </p:spPr>
        <p:txBody>
          <a:bodyPr/>
          <a:lstStyle/>
          <a:p>
            <a:fld id="{1F84E767-F247-6C4C-BAAA-7DBD3F97A082}" type="slidenum">
              <a:rPr lang="en-AU" smtClean="0">
                <a:latin typeface="Arial" pitchFamily="-84" charset="0"/>
              </a:rPr>
              <a:pPr/>
              <a:t>27</a:t>
            </a:fld>
            <a:endParaRPr lang="en-AU" dirty="0" smtClean="0">
              <a:latin typeface="Arial" pitchFamily="-8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45059" name="Notes Placeholder 2"/>
          <p:cNvSpPr>
            <a:spLocks noGrp="1"/>
          </p:cNvSpPr>
          <p:nvPr>
            <p:ph type="body" idx="1"/>
          </p:nvPr>
        </p:nvSpPr>
        <p:spPr>
          <a:xfrm>
            <a:off x="685800" y="4343400"/>
            <a:ext cx="5486400" cy="4419600"/>
          </a:xfrm>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The lower part of Figure 18.8 shows the MPDU exchange dictated</a:t>
            </a:r>
          </a:p>
          <a:p>
            <a:r>
              <a:rPr lang="en-US" sz="1200" kern="1200" baseline="0" dirty="0" smtClean="0">
                <a:solidFill>
                  <a:schemeClr val="tx1"/>
                </a:solidFill>
                <a:latin typeface="Arial" charset="0"/>
                <a:ea typeface="ＭＳ Ｐゴシック" pitchFamily="-107" charset="-128"/>
                <a:cs typeface="ＭＳ Ｐゴシック" pitchFamily="-107" charset="-128"/>
              </a:rPr>
              <a:t>by IEEE 802.11 for the authentication phase. We can think of authentication</a:t>
            </a:r>
          </a:p>
          <a:p>
            <a:r>
              <a:rPr lang="en-US" sz="1200" kern="1200" baseline="0" dirty="0" smtClean="0">
                <a:solidFill>
                  <a:schemeClr val="tx1"/>
                </a:solidFill>
                <a:latin typeface="Arial" charset="0"/>
                <a:ea typeface="ＭＳ Ｐゴシック" pitchFamily="-107" charset="-128"/>
                <a:cs typeface="ＭＳ Ｐゴシック" pitchFamily="-107" charset="-128"/>
              </a:rPr>
              <a:t>phase as consisting of the following three phases.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Connect to AS:  The STA sends a request to its AP (the one with which it has</a:t>
            </a:r>
          </a:p>
          <a:p>
            <a:r>
              <a:rPr lang="en-US" sz="1200" kern="1200" baseline="0" dirty="0" smtClean="0">
                <a:solidFill>
                  <a:schemeClr val="tx1"/>
                </a:solidFill>
                <a:latin typeface="Arial" charset="0"/>
                <a:ea typeface="ＭＳ Ｐゴシック" pitchFamily="-107" charset="-128"/>
                <a:cs typeface="ＭＳ Ｐゴシック" pitchFamily="-107" charset="-128"/>
              </a:rPr>
              <a:t>an association) for connection to the AS. The AP acknowledges this request</a:t>
            </a:r>
          </a:p>
          <a:p>
            <a:r>
              <a:rPr lang="en-US" sz="1200" kern="1200" baseline="0" dirty="0" smtClean="0">
                <a:solidFill>
                  <a:schemeClr val="tx1"/>
                </a:solidFill>
                <a:latin typeface="Arial" charset="0"/>
                <a:ea typeface="ＭＳ Ｐゴシック" pitchFamily="-107" charset="-128"/>
                <a:cs typeface="ＭＳ Ｐゴシック" pitchFamily="-107" charset="-128"/>
              </a:rPr>
              <a:t>and sends an access request to the AS.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EAP exchange:  This exchange authenticates the STA and AS to each other. A</a:t>
            </a:r>
          </a:p>
          <a:p>
            <a:r>
              <a:rPr lang="en-US" sz="1200" kern="1200" baseline="0" dirty="0" smtClean="0">
                <a:solidFill>
                  <a:schemeClr val="tx1"/>
                </a:solidFill>
                <a:latin typeface="Arial" charset="0"/>
                <a:ea typeface="ＭＳ Ｐゴシック" pitchFamily="-107" charset="-128"/>
                <a:cs typeface="ＭＳ Ｐゴシック" pitchFamily="-107" charset="-128"/>
              </a:rPr>
              <a:t>number of alternative exchanges are possible, as explained subsequently.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Secure key delivery:  Once authentication is established, the AS generates</a:t>
            </a:r>
          </a:p>
          <a:p>
            <a:r>
              <a:rPr lang="en-US" sz="1200" kern="1200" baseline="0" dirty="0" smtClean="0">
                <a:solidFill>
                  <a:schemeClr val="tx1"/>
                </a:solidFill>
                <a:latin typeface="Arial" charset="0"/>
                <a:ea typeface="ＭＳ Ｐゴシック" pitchFamily="-107" charset="-128"/>
                <a:cs typeface="ＭＳ Ｐゴシック" pitchFamily="-107" charset="-128"/>
              </a:rPr>
              <a:t>a master session key (MSK), also known as the Authentication,</a:t>
            </a:r>
          </a:p>
          <a:p>
            <a:r>
              <a:rPr lang="en-US" sz="1200" kern="1200" baseline="0" dirty="0" smtClean="0">
                <a:solidFill>
                  <a:schemeClr val="tx1"/>
                </a:solidFill>
                <a:latin typeface="Arial" charset="0"/>
                <a:ea typeface="ＭＳ Ｐゴシック" pitchFamily="-107" charset="-128"/>
                <a:cs typeface="ＭＳ Ｐゴシック" pitchFamily="-107" charset="-128"/>
              </a:rPr>
              <a:t>Authorization, and Accounting (AAA) key and sends it to the STA. As</a:t>
            </a:r>
          </a:p>
          <a:p>
            <a:r>
              <a:rPr lang="en-US" sz="1200" kern="1200" baseline="0" dirty="0" smtClean="0">
                <a:solidFill>
                  <a:schemeClr val="tx1"/>
                </a:solidFill>
                <a:latin typeface="Arial" charset="0"/>
                <a:ea typeface="ＭＳ Ｐゴシック" pitchFamily="-107" charset="-128"/>
                <a:cs typeface="ＭＳ Ｐゴシック" pitchFamily="-107" charset="-128"/>
              </a:rPr>
              <a:t>explained subsequently, all the cryptographic keys needed by the STA</a:t>
            </a:r>
          </a:p>
          <a:p>
            <a:r>
              <a:rPr lang="en-US" sz="1200" kern="1200" baseline="0" dirty="0" smtClean="0">
                <a:solidFill>
                  <a:schemeClr val="tx1"/>
                </a:solidFill>
                <a:latin typeface="Arial" charset="0"/>
                <a:ea typeface="ＭＳ Ｐゴシック" pitchFamily="-107" charset="-128"/>
                <a:cs typeface="ＭＳ Ｐゴシック" pitchFamily="-107" charset="-128"/>
              </a:rPr>
              <a:t>for secure communication with its AP are generated from this MSK.</a:t>
            </a:r>
          </a:p>
          <a:p>
            <a:r>
              <a:rPr lang="en-US" sz="1200" kern="1200" baseline="0" dirty="0" smtClean="0">
                <a:solidFill>
                  <a:schemeClr val="tx1"/>
                </a:solidFill>
                <a:latin typeface="Arial" charset="0"/>
                <a:ea typeface="ＭＳ Ｐゴシック" pitchFamily="-107" charset="-128"/>
                <a:cs typeface="ＭＳ Ｐゴシック" pitchFamily="-107" charset="-128"/>
              </a:rPr>
              <a:t>IEEE 802.11i does not prescribe a method for secure delivery of the MSK</a:t>
            </a:r>
          </a:p>
          <a:p>
            <a:r>
              <a:rPr lang="en-US" sz="1200" kern="1200" baseline="0" dirty="0" smtClean="0">
                <a:solidFill>
                  <a:schemeClr val="tx1"/>
                </a:solidFill>
                <a:latin typeface="Arial" charset="0"/>
                <a:ea typeface="ＭＳ Ｐゴシック" pitchFamily="-107" charset="-128"/>
                <a:cs typeface="ＭＳ Ｐゴシック" pitchFamily="-107" charset="-128"/>
              </a:rPr>
              <a:t>but relies on EAP for this. Whatever method is used, it involves the transmission</a:t>
            </a:r>
          </a:p>
          <a:p>
            <a:r>
              <a:rPr lang="en-US" sz="1200" kern="1200" baseline="0" dirty="0" smtClean="0">
                <a:solidFill>
                  <a:schemeClr val="tx1"/>
                </a:solidFill>
                <a:latin typeface="Arial" charset="0"/>
                <a:ea typeface="ＭＳ Ｐゴシック" pitchFamily="-107" charset="-128"/>
                <a:cs typeface="ＭＳ Ｐゴシック" pitchFamily="-107" charset="-128"/>
              </a:rPr>
              <a:t>of an MPDU containing an encrypted MSK from the AS, via</a:t>
            </a:r>
          </a:p>
          <a:p>
            <a:r>
              <a:rPr lang="en-US" sz="1200" kern="1200" baseline="0" dirty="0" smtClean="0">
                <a:solidFill>
                  <a:schemeClr val="tx1"/>
                </a:solidFill>
                <a:latin typeface="Arial" charset="0"/>
                <a:ea typeface="ＭＳ Ｐゴシック" pitchFamily="-107" charset="-128"/>
                <a:cs typeface="ＭＳ Ｐゴシック" pitchFamily="-107" charset="-128"/>
              </a:rPr>
              <a:t>the AP, to the AS.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As mentioned, there are a number of possible EAP exchanges that</a:t>
            </a:r>
          </a:p>
          <a:p>
            <a:r>
              <a:rPr lang="en-US" sz="1200" kern="1200" baseline="0" dirty="0" smtClean="0">
                <a:solidFill>
                  <a:schemeClr val="tx1"/>
                </a:solidFill>
                <a:latin typeface="Arial" charset="0"/>
                <a:ea typeface="ＭＳ Ｐゴシック" pitchFamily="-107" charset="-128"/>
                <a:cs typeface="ＭＳ Ｐゴシック" pitchFamily="-107" charset="-128"/>
              </a:rPr>
              <a:t>can be used during the authentication phase. Typically, the message flow between</a:t>
            </a:r>
          </a:p>
          <a:p>
            <a:r>
              <a:rPr lang="en-US" sz="1200" kern="1200" baseline="0" dirty="0" smtClean="0">
                <a:solidFill>
                  <a:schemeClr val="tx1"/>
                </a:solidFill>
                <a:latin typeface="Arial" charset="0"/>
                <a:ea typeface="ＭＳ Ｐゴシック" pitchFamily="-107" charset="-128"/>
                <a:cs typeface="ＭＳ Ｐゴシック" pitchFamily="-107" charset="-128"/>
              </a:rPr>
              <a:t>STA and AP employs the EAP over LAN (EAPOL) protocol, and the message</a:t>
            </a:r>
          </a:p>
          <a:p>
            <a:r>
              <a:rPr lang="en-US" sz="1200" kern="1200" baseline="0" dirty="0" smtClean="0">
                <a:solidFill>
                  <a:schemeClr val="tx1"/>
                </a:solidFill>
                <a:latin typeface="Arial" charset="0"/>
                <a:ea typeface="ＭＳ Ｐゴシック" pitchFamily="-107" charset="-128"/>
                <a:cs typeface="ＭＳ Ｐゴシック" pitchFamily="-107" charset="-128"/>
              </a:rPr>
              <a:t>flow between the AP and AS uses the Remote Authentication Dial In User Service</a:t>
            </a:r>
          </a:p>
          <a:p>
            <a:r>
              <a:rPr lang="en-US" sz="1200" kern="1200" baseline="0" dirty="0" smtClean="0">
                <a:solidFill>
                  <a:schemeClr val="tx1"/>
                </a:solidFill>
                <a:latin typeface="Arial" charset="0"/>
                <a:ea typeface="ＭＳ Ｐゴシック" pitchFamily="-107" charset="-128"/>
                <a:cs typeface="ＭＳ Ｐゴシック" pitchFamily="-107" charset="-128"/>
              </a:rPr>
              <a:t>(RADIUS) protocol, although other options are available for both STA-to-AP and</a:t>
            </a:r>
          </a:p>
          <a:p>
            <a:r>
              <a:rPr lang="en-US" sz="1200" kern="1200" baseline="0" dirty="0" smtClean="0">
                <a:solidFill>
                  <a:schemeClr val="tx1"/>
                </a:solidFill>
                <a:latin typeface="Arial" charset="0"/>
                <a:ea typeface="ＭＳ Ｐゴシック" pitchFamily="-107" charset="-128"/>
                <a:cs typeface="ＭＳ Ｐゴシック" pitchFamily="-107" charset="-128"/>
              </a:rPr>
              <a:t>AP-to-AS exchanges. [FRAN07] provides the following summary of the authentication</a:t>
            </a:r>
          </a:p>
          <a:p>
            <a:r>
              <a:rPr lang="en-US" sz="1200" kern="1200" baseline="0" dirty="0" smtClean="0">
                <a:solidFill>
                  <a:schemeClr val="tx1"/>
                </a:solidFill>
                <a:latin typeface="Arial" charset="0"/>
                <a:ea typeface="ＭＳ Ｐゴシック" pitchFamily="-107" charset="-128"/>
                <a:cs typeface="ＭＳ Ｐゴシック" pitchFamily="-107" charset="-128"/>
              </a:rPr>
              <a:t>exchange using EAPOL and RADIUS.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1.  The EAP exchange begins with the AP issuing an EAP-Request/Identity</a:t>
            </a:r>
          </a:p>
          <a:p>
            <a:r>
              <a:rPr lang="en-US" sz="1200" kern="1200" baseline="0" dirty="0" smtClean="0">
                <a:solidFill>
                  <a:schemeClr val="tx1"/>
                </a:solidFill>
                <a:latin typeface="Arial" charset="0"/>
                <a:ea typeface="ＭＳ Ｐゴシック" pitchFamily="-107" charset="-128"/>
                <a:cs typeface="ＭＳ Ｐゴシック" pitchFamily="-107" charset="-128"/>
              </a:rPr>
              <a:t>frame to the STA.</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2.  The STA replies with an EAP-Response/Identity frame, which the AP receives</a:t>
            </a:r>
          </a:p>
          <a:p>
            <a:r>
              <a:rPr lang="en-US" sz="1200" kern="1200" baseline="0" dirty="0" smtClean="0">
                <a:solidFill>
                  <a:schemeClr val="tx1"/>
                </a:solidFill>
                <a:latin typeface="Arial" charset="0"/>
                <a:ea typeface="ＭＳ Ｐゴシック" pitchFamily="-107" charset="-128"/>
                <a:cs typeface="ＭＳ Ｐゴシック" pitchFamily="-107" charset="-128"/>
              </a:rPr>
              <a:t>over the uncontrolled port. The packet is then encapsulated in RADIUS over</a:t>
            </a:r>
          </a:p>
          <a:p>
            <a:r>
              <a:rPr lang="en-US" sz="1200" kern="1200" baseline="0" dirty="0" smtClean="0">
                <a:solidFill>
                  <a:schemeClr val="tx1"/>
                </a:solidFill>
                <a:latin typeface="Arial" charset="0"/>
                <a:ea typeface="ＭＳ Ｐゴシック" pitchFamily="-107" charset="-128"/>
                <a:cs typeface="ＭＳ Ｐゴシック" pitchFamily="-107" charset="-128"/>
              </a:rPr>
              <a:t>EAP and passed on to the RADIUS server as a RADIUS-Access-Request</a:t>
            </a:r>
          </a:p>
          <a:p>
            <a:r>
              <a:rPr lang="en-US" sz="1200" kern="1200" baseline="0" dirty="0" smtClean="0">
                <a:solidFill>
                  <a:schemeClr val="tx1"/>
                </a:solidFill>
                <a:latin typeface="Arial" charset="0"/>
                <a:ea typeface="ＭＳ Ｐゴシック" pitchFamily="-107" charset="-128"/>
                <a:cs typeface="ＭＳ Ｐゴシック" pitchFamily="-107" charset="-128"/>
              </a:rPr>
              <a:t>packet.</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3.  The AAA server replies with a RADIUS-Access-Challenge packet, which is</a:t>
            </a:r>
          </a:p>
          <a:p>
            <a:r>
              <a:rPr lang="en-US" sz="1200" kern="1200" baseline="0" dirty="0" smtClean="0">
                <a:solidFill>
                  <a:schemeClr val="tx1"/>
                </a:solidFill>
                <a:latin typeface="Arial" charset="0"/>
                <a:ea typeface="ＭＳ Ｐゴシック" pitchFamily="-107" charset="-128"/>
                <a:cs typeface="ＭＳ Ｐゴシック" pitchFamily="-107" charset="-128"/>
              </a:rPr>
              <a:t>passed on to the STA as an EAP-Request. This request is of the appropriate</a:t>
            </a:r>
          </a:p>
          <a:p>
            <a:r>
              <a:rPr lang="en-US" sz="1200" kern="1200" baseline="0" dirty="0" smtClean="0">
                <a:solidFill>
                  <a:schemeClr val="tx1"/>
                </a:solidFill>
                <a:latin typeface="Arial" charset="0"/>
                <a:ea typeface="ＭＳ Ｐゴシック" pitchFamily="-107" charset="-128"/>
                <a:cs typeface="ＭＳ Ｐゴシック" pitchFamily="-107" charset="-128"/>
              </a:rPr>
              <a:t>authentication type and contains relevant challenge information.</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4.  The STA formulates an EAP-Response message and sends it to the AS. The</a:t>
            </a:r>
          </a:p>
          <a:p>
            <a:r>
              <a:rPr lang="en-US" sz="1200" kern="1200" baseline="0" dirty="0" smtClean="0">
                <a:solidFill>
                  <a:schemeClr val="tx1"/>
                </a:solidFill>
                <a:latin typeface="Arial" charset="0"/>
                <a:ea typeface="ＭＳ Ｐゴシック" pitchFamily="-107" charset="-128"/>
                <a:cs typeface="ＭＳ Ｐゴシック" pitchFamily="-107" charset="-128"/>
              </a:rPr>
              <a:t>response is translated by the AP into a Radius-Access-Request with the response</a:t>
            </a:r>
          </a:p>
          <a:p>
            <a:r>
              <a:rPr lang="en-US" sz="1200" kern="1200" baseline="0" dirty="0" smtClean="0">
                <a:solidFill>
                  <a:schemeClr val="tx1"/>
                </a:solidFill>
                <a:latin typeface="Arial" charset="0"/>
                <a:ea typeface="ＭＳ Ｐゴシック" pitchFamily="-107" charset="-128"/>
                <a:cs typeface="ＭＳ Ｐゴシック" pitchFamily="-107" charset="-128"/>
              </a:rPr>
              <a:t>to the challenge as a data field. Steps 3 and 4 may be repeated multiple</a:t>
            </a:r>
          </a:p>
          <a:p>
            <a:r>
              <a:rPr lang="en-US" sz="1200" kern="1200" baseline="0" dirty="0" smtClean="0">
                <a:solidFill>
                  <a:schemeClr val="tx1"/>
                </a:solidFill>
                <a:latin typeface="Arial" charset="0"/>
                <a:ea typeface="ＭＳ Ｐゴシック" pitchFamily="-107" charset="-128"/>
                <a:cs typeface="ＭＳ Ｐゴシック" pitchFamily="-107" charset="-128"/>
              </a:rPr>
              <a:t>times, depending on the EAP method in use. For TLS tunneling methods, it is</a:t>
            </a:r>
          </a:p>
          <a:p>
            <a:r>
              <a:rPr lang="en-US" sz="1200" kern="1200" baseline="0" dirty="0" smtClean="0">
                <a:solidFill>
                  <a:schemeClr val="tx1"/>
                </a:solidFill>
                <a:latin typeface="Arial" charset="0"/>
                <a:ea typeface="ＭＳ Ｐゴシック" pitchFamily="-107" charset="-128"/>
                <a:cs typeface="ＭＳ Ｐゴシック" pitchFamily="-107" charset="-128"/>
              </a:rPr>
              <a:t>common for authentication to require 10 to 20 round trips.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5. The AAA server grants access with a Radius-Access-Accept packet. The AP</a:t>
            </a:r>
          </a:p>
          <a:p>
            <a:r>
              <a:rPr lang="en-US" sz="1200" kern="1200" baseline="0" dirty="0" smtClean="0">
                <a:solidFill>
                  <a:schemeClr val="tx1"/>
                </a:solidFill>
                <a:latin typeface="Arial" charset="0"/>
                <a:ea typeface="ＭＳ Ｐゴシック" pitchFamily="-107" charset="-128"/>
                <a:cs typeface="ＭＳ Ｐゴシック" pitchFamily="-107" charset="-128"/>
              </a:rPr>
              <a:t>issues an EAP-Success frame. (Some protocols require confirmation of the</a:t>
            </a:r>
          </a:p>
          <a:p>
            <a:r>
              <a:rPr lang="en-US" sz="1200" kern="1200" baseline="0" dirty="0" smtClean="0">
                <a:solidFill>
                  <a:schemeClr val="tx1"/>
                </a:solidFill>
                <a:latin typeface="Arial" charset="0"/>
                <a:ea typeface="ＭＳ Ｐゴシック" pitchFamily="-107" charset="-128"/>
                <a:cs typeface="ＭＳ Ｐゴシック" pitchFamily="-107" charset="-128"/>
              </a:rPr>
              <a:t>EAP success inside the TLS tunnel for authenticity validation.) The controlled</a:t>
            </a:r>
          </a:p>
          <a:p>
            <a:r>
              <a:rPr lang="en-US" sz="1200" kern="1200" baseline="0" dirty="0" smtClean="0">
                <a:solidFill>
                  <a:schemeClr val="tx1"/>
                </a:solidFill>
                <a:latin typeface="Arial" charset="0"/>
                <a:ea typeface="ＭＳ Ｐゴシック" pitchFamily="-107" charset="-128"/>
                <a:cs typeface="ＭＳ Ｐゴシック" pitchFamily="-107" charset="-128"/>
              </a:rPr>
              <a:t>port is authorized, and the user may begin to access the network.</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Note from Figure 18.8 that the AP controlled port is still blocked to general</a:t>
            </a:r>
          </a:p>
          <a:p>
            <a:r>
              <a:rPr lang="en-US" sz="1200" kern="1200" baseline="0" dirty="0" smtClean="0">
                <a:solidFill>
                  <a:schemeClr val="tx1"/>
                </a:solidFill>
                <a:latin typeface="Arial" charset="0"/>
                <a:ea typeface="ＭＳ Ｐゴシック" pitchFamily="-107" charset="-128"/>
                <a:cs typeface="ＭＳ Ｐゴシック" pitchFamily="-107" charset="-128"/>
              </a:rPr>
              <a:t>user traffic. Although the authentication is successful, the ports remain blocked</a:t>
            </a:r>
          </a:p>
          <a:p>
            <a:r>
              <a:rPr lang="en-US" sz="1200" kern="1200" baseline="0" dirty="0" smtClean="0">
                <a:solidFill>
                  <a:schemeClr val="tx1"/>
                </a:solidFill>
                <a:latin typeface="Arial" charset="0"/>
                <a:ea typeface="ＭＳ Ｐゴシック" pitchFamily="-107" charset="-128"/>
                <a:cs typeface="ＭＳ Ｐゴシック" pitchFamily="-107" charset="-128"/>
              </a:rPr>
              <a:t>until the temporal keys are installed in the STA and AP, which occurs during the</a:t>
            </a:r>
          </a:p>
          <a:p>
            <a:r>
              <a:rPr lang="en-US" sz="1200" kern="1200" baseline="0" dirty="0" smtClean="0">
                <a:solidFill>
                  <a:schemeClr val="tx1"/>
                </a:solidFill>
                <a:latin typeface="Arial" charset="0"/>
                <a:ea typeface="ＭＳ Ｐゴシック" pitchFamily="-107" charset="-128"/>
                <a:cs typeface="ＭＳ Ｐゴシック" pitchFamily="-107" charset="-128"/>
              </a:rPr>
              <a:t>4-Way Handshake.</a:t>
            </a:r>
            <a:endParaRPr lang="en-US" dirty="0" smtClean="0">
              <a:latin typeface="Arial" pitchFamily="-84" charset="0"/>
              <a:ea typeface="ＭＳ Ｐゴシック" pitchFamily="-84" charset="-128"/>
              <a:cs typeface="ＭＳ Ｐゴシック" pitchFamily="-84" charset="-128"/>
            </a:endParaRPr>
          </a:p>
        </p:txBody>
      </p:sp>
      <p:sp>
        <p:nvSpPr>
          <p:cNvPr id="45060" name="Slide Number Placeholder 3"/>
          <p:cNvSpPr>
            <a:spLocks noGrp="1"/>
          </p:cNvSpPr>
          <p:nvPr>
            <p:ph type="sldNum" sz="quarter" idx="5"/>
          </p:nvPr>
        </p:nvSpPr>
        <p:spPr>
          <a:noFill/>
        </p:spPr>
        <p:txBody>
          <a:bodyPr/>
          <a:lstStyle/>
          <a:p>
            <a:fld id="{8F0F9CE9-196C-B34C-B983-8427C7B37080}" type="slidenum">
              <a:rPr lang="en-AU" smtClean="0">
                <a:latin typeface="Arial" pitchFamily="-84" charset="0"/>
              </a:rPr>
              <a:pPr/>
              <a:t>28</a:t>
            </a:fld>
            <a:endParaRPr lang="en-AU" dirty="0" smtClean="0">
              <a:latin typeface="Arial" pitchFamily="-8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47107"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During the key management phase, a variety of cryptographic keys are generated</a:t>
            </a:r>
          </a:p>
          <a:p>
            <a:r>
              <a:rPr lang="en-US" sz="1200" kern="1200" baseline="0" dirty="0" smtClean="0">
                <a:solidFill>
                  <a:schemeClr val="tx1"/>
                </a:solidFill>
                <a:latin typeface="Arial" charset="0"/>
                <a:ea typeface="ＭＳ Ｐゴシック" pitchFamily="-107" charset="-128"/>
                <a:cs typeface="ＭＳ Ｐゴシック" pitchFamily="-107" charset="-128"/>
              </a:rPr>
              <a:t>and distributed to STAs. There are two types of keys: pairwise keys used for communication</a:t>
            </a:r>
          </a:p>
          <a:p>
            <a:r>
              <a:rPr lang="en-US" sz="1200" kern="1200" baseline="0" dirty="0" smtClean="0">
                <a:solidFill>
                  <a:schemeClr val="tx1"/>
                </a:solidFill>
                <a:latin typeface="Arial" charset="0"/>
                <a:ea typeface="ＭＳ Ｐゴシック" pitchFamily="-107" charset="-128"/>
                <a:cs typeface="ＭＳ Ｐゴシック" pitchFamily="-107" charset="-128"/>
              </a:rPr>
              <a:t>between an STA and an AP and group keys used for multicast communication.</a:t>
            </a:r>
          </a:p>
          <a:p>
            <a:r>
              <a:rPr lang="en-US" sz="1200" kern="1200" baseline="0" dirty="0" smtClean="0">
                <a:solidFill>
                  <a:schemeClr val="tx1"/>
                </a:solidFill>
                <a:latin typeface="Arial" charset="0"/>
                <a:ea typeface="ＭＳ Ｐゴシック" pitchFamily="-107" charset="-128"/>
                <a:cs typeface="ＭＳ Ｐゴシック" pitchFamily="-107" charset="-128"/>
              </a:rPr>
              <a:t>Figure 18.9, based on [FRAN07], shows the two key hierarchies.</a:t>
            </a:r>
            <a:endParaRPr lang="en-US" dirty="0" smtClean="0">
              <a:latin typeface="Arial" pitchFamily="-84" charset="0"/>
              <a:ea typeface="ＭＳ Ｐゴシック" pitchFamily="-84" charset="-128"/>
              <a:cs typeface="ＭＳ Ｐゴシック" pitchFamily="-84" charset="-128"/>
            </a:endParaRPr>
          </a:p>
        </p:txBody>
      </p:sp>
      <p:sp>
        <p:nvSpPr>
          <p:cNvPr id="47108" name="Slide Number Placeholder 3"/>
          <p:cNvSpPr>
            <a:spLocks noGrp="1"/>
          </p:cNvSpPr>
          <p:nvPr>
            <p:ph type="sldNum" sz="quarter" idx="5"/>
          </p:nvPr>
        </p:nvSpPr>
        <p:spPr>
          <a:noFill/>
        </p:spPr>
        <p:txBody>
          <a:bodyPr/>
          <a:lstStyle/>
          <a:p>
            <a:fld id="{7C9FE578-F067-5D4B-9A66-EBF10739A99C}" type="slidenum">
              <a:rPr lang="en-AU" smtClean="0">
                <a:latin typeface="Arial" pitchFamily="-84" charset="0"/>
              </a:rPr>
              <a:pPr/>
              <a:t>29</a:t>
            </a:fld>
            <a:endParaRPr lang="en-AU" dirty="0" smtClean="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pitchFamily="-84" charset="0"/>
                <a:ea typeface="ＭＳ Ｐゴシック" pitchFamily="-84" charset="-128"/>
                <a:cs typeface="ＭＳ Ｐゴシック" pitchFamily="-84" charset="-128"/>
              </a:rPr>
              <a:t>This chapter looks at two important wireless network security schemes. First, we look at the IEEE 802.11i standard for wireless LAN security. The remainder of the chapter is devoted to security standards for Web access from mobile wireless devices, such as cell phones. </a:t>
            </a:r>
            <a:endParaRPr lang="en-US" dirty="0" smtClean="0">
              <a:latin typeface="Arial" pitchFamily="-84" charset="0"/>
              <a:ea typeface="Arial" pitchFamily="-84" charset="0"/>
              <a:cs typeface="Arial" pitchFamily="-84" charset="0"/>
            </a:endParaRPr>
          </a:p>
          <a:p>
            <a:endParaRPr lang="en-US" dirty="0" smtClean="0">
              <a:latin typeface="Arial" pitchFamily="-84" charset="0"/>
              <a:ea typeface="ＭＳ Ｐゴシック" pitchFamily="-84" charset="-128"/>
              <a:cs typeface="ＭＳ Ｐゴシック" pitchFamily="-84" charset="-128"/>
            </a:endParaRPr>
          </a:p>
        </p:txBody>
      </p:sp>
      <p:sp>
        <p:nvSpPr>
          <p:cNvPr id="34820" name="Slide Number Placeholder 3"/>
          <p:cNvSpPr>
            <a:spLocks noGrp="1"/>
          </p:cNvSpPr>
          <p:nvPr>
            <p:ph type="sldNum" sz="quarter" idx="5"/>
          </p:nvPr>
        </p:nvSpPr>
        <p:spPr>
          <a:noFill/>
        </p:spPr>
        <p:txBody>
          <a:bodyPr/>
          <a:lstStyle/>
          <a:p>
            <a:fld id="{4C68AC02-2DC8-9549-B8C9-6E55F949F92C}" type="slidenum">
              <a:rPr lang="en-AU" smtClean="0">
                <a:latin typeface="Arial" pitchFamily="-84" charset="0"/>
              </a:rPr>
              <a:pPr/>
              <a:t>3</a:t>
            </a:fld>
            <a:endParaRPr lang="en-AU" dirty="0" smtClean="0">
              <a:latin typeface="Arial" pitchFamily="-8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Table 18.3 defines the individual keys.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Pairwise keys are used for communication between a pair of devices,</a:t>
            </a:r>
          </a:p>
          <a:p>
            <a:r>
              <a:rPr lang="en-US" sz="1200" kern="1200" baseline="0" dirty="0" smtClean="0">
                <a:solidFill>
                  <a:schemeClr val="tx1"/>
                </a:solidFill>
                <a:latin typeface="Arial" charset="0"/>
                <a:ea typeface="ＭＳ Ｐゴシック" pitchFamily="-107" charset="-128"/>
                <a:cs typeface="ＭＳ Ｐゴシック" pitchFamily="-107" charset="-128"/>
              </a:rPr>
              <a:t>typically between an STA and an AP. These keys form a hierarchy beginning</a:t>
            </a:r>
          </a:p>
          <a:p>
            <a:r>
              <a:rPr lang="en-US" sz="1200" kern="1200" baseline="0" dirty="0" smtClean="0">
                <a:solidFill>
                  <a:schemeClr val="tx1"/>
                </a:solidFill>
                <a:latin typeface="Arial" charset="0"/>
                <a:ea typeface="ＭＳ Ｐゴシック" pitchFamily="-107" charset="-128"/>
                <a:cs typeface="ＭＳ Ｐゴシック" pitchFamily="-107" charset="-128"/>
              </a:rPr>
              <a:t>with a master key from which other keys are derived dynamically and used for a</a:t>
            </a:r>
          </a:p>
          <a:p>
            <a:r>
              <a:rPr lang="en-US" sz="1200" kern="1200" baseline="0" dirty="0" smtClean="0">
                <a:solidFill>
                  <a:schemeClr val="tx1"/>
                </a:solidFill>
                <a:latin typeface="Arial" charset="0"/>
                <a:ea typeface="ＭＳ Ｐゴシック" pitchFamily="-107" charset="-128"/>
                <a:cs typeface="ＭＳ Ｐゴシック" pitchFamily="-107" charset="-128"/>
              </a:rPr>
              <a:t>limited period of time.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At the top level of the hierarchy are two possibilities. A pre-shared key (PSK)</a:t>
            </a:r>
          </a:p>
          <a:p>
            <a:r>
              <a:rPr lang="en-US" sz="1200" kern="1200" baseline="0" dirty="0" smtClean="0">
                <a:solidFill>
                  <a:schemeClr val="tx1"/>
                </a:solidFill>
                <a:latin typeface="Arial" charset="0"/>
                <a:ea typeface="ＭＳ Ｐゴシック" pitchFamily="-107" charset="-128"/>
                <a:cs typeface="ＭＳ Ｐゴシック" pitchFamily="-107" charset="-128"/>
              </a:rPr>
              <a:t> is a secret key shared by the AP and a STA and installed in some fashion outside</a:t>
            </a:r>
          </a:p>
          <a:p>
            <a:r>
              <a:rPr lang="en-US" sz="1200" kern="1200" baseline="0" dirty="0" smtClean="0">
                <a:solidFill>
                  <a:schemeClr val="tx1"/>
                </a:solidFill>
                <a:latin typeface="Arial" charset="0"/>
                <a:ea typeface="ＭＳ Ｐゴシック" pitchFamily="-107" charset="-128"/>
                <a:cs typeface="ＭＳ Ｐゴシック" pitchFamily="-107" charset="-128"/>
              </a:rPr>
              <a:t>the scope of IEEE 802.11i. The other alternative is the master session key (MSK) ,</a:t>
            </a:r>
          </a:p>
          <a:p>
            <a:r>
              <a:rPr lang="en-US" sz="1200" kern="1200" baseline="0" dirty="0" smtClean="0">
                <a:solidFill>
                  <a:schemeClr val="tx1"/>
                </a:solidFill>
                <a:latin typeface="Arial" charset="0"/>
                <a:ea typeface="ＭＳ Ｐゴシック" pitchFamily="-107" charset="-128"/>
                <a:cs typeface="ＭＳ Ｐゴシック" pitchFamily="-107" charset="-128"/>
              </a:rPr>
              <a:t>also known as the AAAK, which is generated using the IEEE 802.1X protocol during</a:t>
            </a:r>
          </a:p>
          <a:p>
            <a:r>
              <a:rPr lang="en-US" sz="1200" kern="1200" baseline="0" dirty="0" smtClean="0">
                <a:solidFill>
                  <a:schemeClr val="tx1"/>
                </a:solidFill>
                <a:latin typeface="Arial" charset="0"/>
                <a:ea typeface="ＭＳ Ｐゴシック" pitchFamily="-107" charset="-128"/>
                <a:cs typeface="ＭＳ Ｐゴシック" pitchFamily="-107" charset="-128"/>
              </a:rPr>
              <a:t>the authentication phase, as described previously. The actual method of key</a:t>
            </a:r>
          </a:p>
          <a:p>
            <a:r>
              <a:rPr lang="en-US" sz="1200" kern="1200" baseline="0" dirty="0" smtClean="0">
                <a:solidFill>
                  <a:schemeClr val="tx1"/>
                </a:solidFill>
                <a:latin typeface="Arial" charset="0"/>
                <a:ea typeface="ＭＳ Ｐゴシック" pitchFamily="-107" charset="-128"/>
                <a:cs typeface="ＭＳ Ｐゴシック" pitchFamily="-107" charset="-128"/>
              </a:rPr>
              <a:t>generation depends on the details of the authentication protocol used. In either case</a:t>
            </a:r>
          </a:p>
          <a:p>
            <a:r>
              <a:rPr lang="en-US" sz="1200" kern="1200" baseline="0" dirty="0" smtClean="0">
                <a:solidFill>
                  <a:schemeClr val="tx1"/>
                </a:solidFill>
                <a:latin typeface="Arial" charset="0"/>
                <a:ea typeface="ＭＳ Ｐゴシック" pitchFamily="-107" charset="-128"/>
                <a:cs typeface="ＭＳ Ｐゴシック" pitchFamily="-107" charset="-128"/>
              </a:rPr>
              <a:t>(PSK or MSK), there is a unique key shared by the AP with each STA with which</a:t>
            </a:r>
          </a:p>
          <a:p>
            <a:r>
              <a:rPr lang="en-US" sz="1200" kern="1200" baseline="0" dirty="0" smtClean="0">
                <a:solidFill>
                  <a:schemeClr val="tx1"/>
                </a:solidFill>
                <a:latin typeface="Arial" charset="0"/>
                <a:ea typeface="ＭＳ Ｐゴシック" pitchFamily="-107" charset="-128"/>
                <a:cs typeface="ＭＳ Ｐゴシック" pitchFamily="-107" charset="-128"/>
              </a:rPr>
              <a:t>it communicates. All the other keys derived from this master key are also unique</a:t>
            </a:r>
          </a:p>
          <a:p>
            <a:r>
              <a:rPr lang="en-US" sz="1200" kern="1200" baseline="0" dirty="0" smtClean="0">
                <a:solidFill>
                  <a:schemeClr val="tx1"/>
                </a:solidFill>
                <a:latin typeface="Arial" charset="0"/>
                <a:ea typeface="ＭＳ Ｐゴシック" pitchFamily="-107" charset="-128"/>
                <a:cs typeface="ＭＳ Ｐゴシック" pitchFamily="-107" charset="-128"/>
              </a:rPr>
              <a:t>between an AP and an STA. Thus, each STA, at any time, has one set of keys, as</a:t>
            </a:r>
          </a:p>
          <a:p>
            <a:r>
              <a:rPr lang="en-US" sz="1200" kern="1200" baseline="0" dirty="0" smtClean="0">
                <a:solidFill>
                  <a:schemeClr val="tx1"/>
                </a:solidFill>
                <a:latin typeface="Arial" charset="0"/>
                <a:ea typeface="ＭＳ Ｐゴシック" pitchFamily="-107" charset="-128"/>
                <a:cs typeface="ＭＳ Ｐゴシック" pitchFamily="-107" charset="-128"/>
              </a:rPr>
              <a:t>depicted in the hierarchy of Figure 18.9a, while the AP has one set of such keys for</a:t>
            </a:r>
          </a:p>
          <a:p>
            <a:r>
              <a:rPr lang="en-US" sz="1200" kern="1200" baseline="0" dirty="0" smtClean="0">
                <a:solidFill>
                  <a:schemeClr val="tx1"/>
                </a:solidFill>
                <a:latin typeface="Arial" charset="0"/>
                <a:ea typeface="ＭＳ Ｐゴシック" pitchFamily="-107" charset="-128"/>
                <a:cs typeface="ＭＳ Ｐゴシック" pitchFamily="-107" charset="-128"/>
              </a:rPr>
              <a:t>each of its STAs.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pairwise master key (PMK)  is derived from the master key. If a PSK is</a:t>
            </a:r>
          </a:p>
          <a:p>
            <a:r>
              <a:rPr lang="en-US" sz="1200" kern="1200" baseline="0" dirty="0" smtClean="0">
                <a:solidFill>
                  <a:schemeClr val="tx1"/>
                </a:solidFill>
                <a:latin typeface="Arial" charset="0"/>
                <a:ea typeface="ＭＳ Ｐゴシック" pitchFamily="-107" charset="-128"/>
                <a:cs typeface="ＭＳ Ｐゴシック" pitchFamily="-107" charset="-128"/>
              </a:rPr>
              <a:t>used, then the PSK is used as the PMK; if a MSK is used, then the PMK is derived</a:t>
            </a:r>
          </a:p>
          <a:p>
            <a:r>
              <a:rPr lang="en-US" sz="1200" kern="1200" baseline="0" dirty="0" smtClean="0">
                <a:solidFill>
                  <a:schemeClr val="tx1"/>
                </a:solidFill>
                <a:latin typeface="Arial" charset="0"/>
                <a:ea typeface="ＭＳ Ｐゴシック" pitchFamily="-107" charset="-128"/>
                <a:cs typeface="ＭＳ Ｐゴシック" pitchFamily="-107" charset="-128"/>
              </a:rPr>
              <a:t>from the MSK by truncation (if necessary). By the end of the authentication phase,</a:t>
            </a:r>
          </a:p>
          <a:p>
            <a:r>
              <a:rPr lang="en-US" sz="1200" kern="1200" baseline="0" dirty="0" smtClean="0">
                <a:solidFill>
                  <a:schemeClr val="tx1"/>
                </a:solidFill>
                <a:latin typeface="Arial" charset="0"/>
                <a:ea typeface="ＭＳ Ｐゴシック" pitchFamily="-107" charset="-128"/>
                <a:cs typeface="ＭＳ Ｐゴシック" pitchFamily="-107" charset="-128"/>
              </a:rPr>
              <a:t>marked by the 802.1X EAP Success message (Figure 18.8), both the AP and the</a:t>
            </a:r>
          </a:p>
          <a:p>
            <a:r>
              <a:rPr lang="en-US" sz="1200" kern="1200" baseline="0" dirty="0" smtClean="0">
                <a:solidFill>
                  <a:schemeClr val="tx1"/>
                </a:solidFill>
                <a:latin typeface="Arial" charset="0"/>
                <a:ea typeface="ＭＳ Ｐゴシック" pitchFamily="-107" charset="-128"/>
                <a:cs typeface="ＭＳ Ｐゴシック" pitchFamily="-107" charset="-128"/>
              </a:rPr>
              <a:t>STA have a copy of their shared PMK.</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PMK is used to generate the pairwise transient key (PTK) , which in fact</a:t>
            </a:r>
          </a:p>
          <a:p>
            <a:r>
              <a:rPr lang="en-US" sz="1200" kern="1200" baseline="0" dirty="0" smtClean="0">
                <a:solidFill>
                  <a:schemeClr val="tx1"/>
                </a:solidFill>
                <a:latin typeface="Arial" charset="0"/>
                <a:ea typeface="ＭＳ Ｐゴシック" pitchFamily="-107" charset="-128"/>
                <a:cs typeface="ＭＳ Ｐゴシック" pitchFamily="-107" charset="-128"/>
              </a:rPr>
              <a:t>consists of three keys to be used for communication between an STA and AP after</a:t>
            </a:r>
          </a:p>
          <a:p>
            <a:r>
              <a:rPr lang="en-US" sz="1200" kern="1200" baseline="0" dirty="0" smtClean="0">
                <a:solidFill>
                  <a:schemeClr val="tx1"/>
                </a:solidFill>
                <a:latin typeface="Arial" charset="0"/>
                <a:ea typeface="ＭＳ Ｐゴシック" pitchFamily="-107" charset="-128"/>
                <a:cs typeface="ＭＳ Ｐゴシック" pitchFamily="-107" charset="-128"/>
              </a:rPr>
              <a:t>they have been mutually authenticated. To derive the PTK, the HMAC-SHA-1</a:t>
            </a:r>
          </a:p>
          <a:p>
            <a:r>
              <a:rPr lang="en-US" sz="1200" kern="1200" baseline="0" dirty="0" smtClean="0">
                <a:solidFill>
                  <a:schemeClr val="tx1"/>
                </a:solidFill>
                <a:latin typeface="Arial" charset="0"/>
                <a:ea typeface="ＭＳ Ｐゴシック" pitchFamily="-107" charset="-128"/>
                <a:cs typeface="ＭＳ Ｐゴシック" pitchFamily="-107" charset="-128"/>
              </a:rPr>
              <a:t>function is applied to the PMK, the MAC addresses of the STA and AP, and nonces</a:t>
            </a:r>
          </a:p>
          <a:p>
            <a:r>
              <a:rPr lang="en-US" sz="1200" kern="1200" baseline="0" dirty="0" smtClean="0">
                <a:solidFill>
                  <a:schemeClr val="tx1"/>
                </a:solidFill>
                <a:latin typeface="Arial" charset="0"/>
                <a:ea typeface="ＭＳ Ｐゴシック" pitchFamily="-107" charset="-128"/>
                <a:cs typeface="ＭＳ Ｐゴシック" pitchFamily="-107" charset="-128"/>
              </a:rPr>
              <a:t>generated when needed. Using the STA and AP addresses in the generation of the</a:t>
            </a:r>
          </a:p>
          <a:p>
            <a:r>
              <a:rPr lang="en-US" sz="1200" kern="1200" baseline="0" dirty="0" smtClean="0">
                <a:solidFill>
                  <a:schemeClr val="tx1"/>
                </a:solidFill>
                <a:latin typeface="Arial" charset="0"/>
                <a:ea typeface="ＭＳ Ｐゴシック" pitchFamily="-107" charset="-128"/>
                <a:cs typeface="ＭＳ Ｐゴシック" pitchFamily="-107" charset="-128"/>
              </a:rPr>
              <a:t>PTK provides protection against session hijacking and impersonation; using nonces</a:t>
            </a:r>
          </a:p>
          <a:p>
            <a:r>
              <a:rPr lang="en-US" sz="1200" kern="1200" baseline="0" dirty="0" smtClean="0">
                <a:solidFill>
                  <a:schemeClr val="tx1"/>
                </a:solidFill>
                <a:latin typeface="Arial" charset="0"/>
                <a:ea typeface="ＭＳ Ｐゴシック" pitchFamily="-107" charset="-128"/>
                <a:cs typeface="ＭＳ Ｐゴシック" pitchFamily="-107" charset="-128"/>
              </a:rPr>
              <a:t>provides additional random keying material.</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The three parts of the PTK are as follows.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EAP Over LAN (EAPOL) Key Confirmation Key (EAPOL-KCK): Supports</a:t>
            </a:r>
          </a:p>
          <a:p>
            <a:r>
              <a:rPr lang="en-US" sz="1200" kern="1200" baseline="0" dirty="0" smtClean="0">
                <a:solidFill>
                  <a:schemeClr val="tx1"/>
                </a:solidFill>
                <a:latin typeface="Arial" charset="0"/>
                <a:ea typeface="ＭＳ Ｐゴシック" pitchFamily="-107" charset="-128"/>
                <a:cs typeface="ＭＳ Ｐゴシック" pitchFamily="-107" charset="-128"/>
              </a:rPr>
              <a:t>the integrity and data origin authenticity of STA-to-AP control frames during</a:t>
            </a:r>
          </a:p>
          <a:p>
            <a:r>
              <a:rPr lang="en-US" sz="1200" kern="1200" baseline="0" dirty="0" smtClean="0">
                <a:solidFill>
                  <a:schemeClr val="tx1"/>
                </a:solidFill>
                <a:latin typeface="Arial" charset="0"/>
                <a:ea typeface="ＭＳ Ｐゴシック" pitchFamily="-107" charset="-128"/>
                <a:cs typeface="ＭＳ Ｐゴシック" pitchFamily="-107" charset="-128"/>
              </a:rPr>
              <a:t> operational setup of an RSN. It also performs an access control function:</a:t>
            </a:r>
          </a:p>
          <a:p>
            <a:r>
              <a:rPr lang="en-US" sz="1200" kern="1200" baseline="0" dirty="0" smtClean="0">
                <a:solidFill>
                  <a:schemeClr val="tx1"/>
                </a:solidFill>
                <a:latin typeface="Arial" charset="0"/>
                <a:ea typeface="ＭＳ Ｐゴシック" pitchFamily="-107" charset="-128"/>
                <a:cs typeface="ＭＳ Ｐゴシック" pitchFamily="-107" charset="-128"/>
              </a:rPr>
              <a:t>proof-of-possession of the PMK. An entity that possesses the PMK is authorized</a:t>
            </a:r>
          </a:p>
          <a:p>
            <a:r>
              <a:rPr lang="en-US" sz="1200" kern="1200" baseline="0" dirty="0" smtClean="0">
                <a:solidFill>
                  <a:schemeClr val="tx1"/>
                </a:solidFill>
                <a:latin typeface="Arial" charset="0"/>
                <a:ea typeface="ＭＳ Ｐゴシック" pitchFamily="-107" charset="-128"/>
                <a:cs typeface="ＭＳ Ｐゴシック" pitchFamily="-107" charset="-128"/>
              </a:rPr>
              <a:t>to use the link.</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EAPOL Key Encryption Key (EAPOL-KEK):  Protects the confidentiality of</a:t>
            </a:r>
          </a:p>
          <a:p>
            <a:r>
              <a:rPr lang="en-US" sz="1200" kern="1200" baseline="0" dirty="0" smtClean="0">
                <a:solidFill>
                  <a:schemeClr val="tx1"/>
                </a:solidFill>
                <a:latin typeface="Arial" charset="0"/>
                <a:ea typeface="ＭＳ Ｐゴシック" pitchFamily="-107" charset="-128"/>
                <a:cs typeface="ＭＳ Ｐゴシック" pitchFamily="-107" charset="-128"/>
              </a:rPr>
              <a:t>keys and other data during some RSN association procedures.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Temporal Key (TK):  Provides the actual protection for user traffic.</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Group keys are used for multicast communication in which one STA</a:t>
            </a:r>
          </a:p>
          <a:p>
            <a:r>
              <a:rPr lang="en-US" sz="1200" kern="1200" baseline="0" dirty="0" smtClean="0">
                <a:solidFill>
                  <a:schemeClr val="tx1"/>
                </a:solidFill>
                <a:latin typeface="Arial" charset="0"/>
                <a:ea typeface="ＭＳ Ｐゴシック" pitchFamily="-107" charset="-128"/>
                <a:cs typeface="ＭＳ Ｐゴシック" pitchFamily="-107" charset="-128"/>
              </a:rPr>
              <a:t>sends </a:t>
            </a:r>
            <a:r>
              <a:rPr lang="en-US" sz="1200" kern="1200" baseline="0" dirty="0" err="1" smtClean="0">
                <a:solidFill>
                  <a:schemeClr val="tx1"/>
                </a:solidFill>
                <a:latin typeface="Arial" charset="0"/>
                <a:ea typeface="ＭＳ Ｐゴシック" pitchFamily="-107" charset="-128"/>
                <a:cs typeface="ＭＳ Ｐゴシック" pitchFamily="-107" charset="-128"/>
              </a:rPr>
              <a:t>MPDUs</a:t>
            </a:r>
            <a:r>
              <a:rPr lang="en-US" sz="1200" kern="1200" baseline="0" dirty="0" smtClean="0">
                <a:solidFill>
                  <a:schemeClr val="tx1"/>
                </a:solidFill>
                <a:latin typeface="Arial" charset="0"/>
                <a:ea typeface="ＭＳ Ｐゴシック" pitchFamily="-107" charset="-128"/>
                <a:cs typeface="ＭＳ Ｐゴシック" pitchFamily="-107" charset="-128"/>
              </a:rPr>
              <a:t> </a:t>
            </a:r>
            <a:r>
              <a:rPr lang="en-US" sz="1200" kern="1200" baseline="0" dirty="0" smtClean="0">
                <a:solidFill>
                  <a:schemeClr val="tx1"/>
                </a:solidFill>
                <a:latin typeface="Arial" charset="0"/>
                <a:ea typeface="ＭＳ Ｐゴシック" pitchFamily="-107" charset="-128"/>
                <a:cs typeface="ＭＳ Ｐゴシック" pitchFamily="-107" charset="-128"/>
              </a:rPr>
              <a:t>to multiple STAs. At the top level of the group key hierarchy is the</a:t>
            </a:r>
          </a:p>
          <a:p>
            <a:r>
              <a:rPr lang="en-US" sz="1200" kern="1200" baseline="0" dirty="0" smtClean="0">
                <a:solidFill>
                  <a:schemeClr val="tx1"/>
                </a:solidFill>
                <a:latin typeface="Arial" charset="0"/>
                <a:ea typeface="ＭＳ Ｐゴシック" pitchFamily="-107" charset="-128"/>
                <a:cs typeface="ＭＳ Ｐゴシック" pitchFamily="-107" charset="-128"/>
              </a:rPr>
              <a:t>group master key (GMK) . The GMK is a key-generating key used with other inputs</a:t>
            </a:r>
          </a:p>
          <a:p>
            <a:r>
              <a:rPr lang="en-US" sz="1200" kern="1200" baseline="0" dirty="0" smtClean="0">
                <a:solidFill>
                  <a:schemeClr val="tx1"/>
                </a:solidFill>
                <a:latin typeface="Arial" charset="0"/>
                <a:ea typeface="ＭＳ Ｐゴシック" pitchFamily="-107" charset="-128"/>
                <a:cs typeface="ＭＳ Ｐゴシック" pitchFamily="-107" charset="-128"/>
              </a:rPr>
              <a:t> to derive the group temporal key (GTK) . Unlike the PTK, which is generated using</a:t>
            </a:r>
          </a:p>
          <a:p>
            <a:r>
              <a:rPr lang="en-US" sz="1200" kern="1200" baseline="0" dirty="0" smtClean="0">
                <a:solidFill>
                  <a:schemeClr val="tx1"/>
                </a:solidFill>
                <a:latin typeface="Arial" charset="0"/>
                <a:ea typeface="ＭＳ Ｐゴシック" pitchFamily="-107" charset="-128"/>
                <a:cs typeface="ＭＳ Ｐゴシック" pitchFamily="-107" charset="-128"/>
              </a:rPr>
              <a:t>material from both AP and STA, the GTK is generated by the AP and transmitted</a:t>
            </a:r>
          </a:p>
          <a:p>
            <a:r>
              <a:rPr lang="en-US" sz="1200" kern="1200" baseline="0" dirty="0" smtClean="0">
                <a:solidFill>
                  <a:schemeClr val="tx1"/>
                </a:solidFill>
                <a:latin typeface="Arial" charset="0"/>
                <a:ea typeface="ＭＳ Ｐゴシック" pitchFamily="-107" charset="-128"/>
                <a:cs typeface="ＭＳ Ｐゴシック" pitchFamily="-107" charset="-128"/>
              </a:rPr>
              <a:t>to its associated STAs. Exactly how this GTK is generated is undefined. IEEE</a:t>
            </a:r>
          </a:p>
          <a:p>
            <a:r>
              <a:rPr lang="en-US" sz="1200" kern="1200" baseline="0" dirty="0" smtClean="0">
                <a:solidFill>
                  <a:schemeClr val="tx1"/>
                </a:solidFill>
                <a:latin typeface="Arial" charset="0"/>
                <a:ea typeface="ＭＳ Ｐゴシック" pitchFamily="-107" charset="-128"/>
                <a:cs typeface="ＭＳ Ｐゴシック" pitchFamily="-107" charset="-128"/>
              </a:rPr>
              <a:t>802.11i, however, requires that its value is computationally indistinguishable from</a:t>
            </a:r>
          </a:p>
          <a:p>
            <a:r>
              <a:rPr lang="en-US" sz="1200" kern="1200" baseline="0" dirty="0" smtClean="0">
                <a:solidFill>
                  <a:schemeClr val="tx1"/>
                </a:solidFill>
                <a:latin typeface="Arial" charset="0"/>
                <a:ea typeface="ＭＳ Ｐゴシック" pitchFamily="-107" charset="-128"/>
                <a:cs typeface="ＭＳ Ｐゴシック" pitchFamily="-107" charset="-128"/>
              </a:rPr>
              <a:t>random. The GTK is distributed securely using the pairwise keys that are already</a:t>
            </a:r>
          </a:p>
          <a:p>
            <a:r>
              <a:rPr lang="en-US" sz="1200" kern="1200" baseline="0" dirty="0" smtClean="0">
                <a:solidFill>
                  <a:schemeClr val="tx1"/>
                </a:solidFill>
                <a:latin typeface="Arial" charset="0"/>
                <a:ea typeface="ＭＳ Ｐゴシック" pitchFamily="-107" charset="-128"/>
                <a:cs typeface="ＭＳ Ｐゴシック" pitchFamily="-107" charset="-128"/>
              </a:rPr>
              <a:t>established. The GTK is changed every time a device leaves the network.</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33</a:t>
            </a:fld>
            <a:endParaRPr lang="en-AU"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The upper part of Figure 18.10 shows the MPDU</a:t>
            </a:r>
          </a:p>
          <a:p>
            <a:r>
              <a:rPr lang="en-US" sz="1200" kern="1200" baseline="0" dirty="0" smtClean="0">
                <a:solidFill>
                  <a:schemeClr val="tx1"/>
                </a:solidFill>
                <a:latin typeface="Arial" charset="0"/>
                <a:ea typeface="ＭＳ Ｐゴシック" pitchFamily="-107" charset="-128"/>
                <a:cs typeface="ＭＳ Ｐゴシック" pitchFamily="-107" charset="-128"/>
              </a:rPr>
              <a:t>exchange</a:t>
            </a:r>
          </a:p>
          <a:p>
            <a:r>
              <a:rPr lang="en-US" sz="1200" kern="1200" baseline="0" dirty="0" smtClean="0">
                <a:solidFill>
                  <a:schemeClr val="tx1"/>
                </a:solidFill>
                <a:latin typeface="Arial" charset="0"/>
                <a:ea typeface="ＭＳ Ｐゴシック" pitchFamily="-107" charset="-128"/>
                <a:cs typeface="ＭＳ Ｐゴシック" pitchFamily="-107" charset="-128"/>
              </a:rPr>
              <a:t>for distributing pairwise keys. This exchange is known as the 4-way handshake .</a:t>
            </a:r>
          </a:p>
          <a:p>
            <a:r>
              <a:rPr lang="en-US" sz="1200" kern="1200" baseline="0" dirty="0" smtClean="0">
                <a:solidFill>
                  <a:schemeClr val="tx1"/>
                </a:solidFill>
                <a:latin typeface="Arial" charset="0"/>
                <a:ea typeface="ＭＳ Ｐゴシック" pitchFamily="-107" charset="-128"/>
                <a:cs typeface="ＭＳ Ｐゴシック" pitchFamily="-107" charset="-128"/>
              </a:rPr>
              <a:t>The STA and AP use this handshake to confirm the existence of the PMK,</a:t>
            </a:r>
          </a:p>
          <a:p>
            <a:r>
              <a:rPr lang="en-US" sz="1200" kern="1200" baseline="0" dirty="0" smtClean="0">
                <a:solidFill>
                  <a:schemeClr val="tx1"/>
                </a:solidFill>
                <a:latin typeface="Arial" charset="0"/>
                <a:ea typeface="ＭＳ Ｐゴシック" pitchFamily="-107" charset="-128"/>
                <a:cs typeface="ＭＳ Ｐゴシック" pitchFamily="-107" charset="-128"/>
              </a:rPr>
              <a:t>verify the selection of the cipher suite, and derive a fresh PTK for the following data</a:t>
            </a:r>
          </a:p>
          <a:p>
            <a:r>
              <a:rPr lang="en-US" sz="1200" kern="1200" baseline="0" dirty="0" smtClean="0">
                <a:solidFill>
                  <a:schemeClr val="tx1"/>
                </a:solidFill>
                <a:latin typeface="Arial" charset="0"/>
                <a:ea typeface="ＭＳ Ｐゴシック" pitchFamily="-107" charset="-128"/>
                <a:cs typeface="ＭＳ Ｐゴシック" pitchFamily="-107" charset="-128"/>
              </a:rPr>
              <a:t>session.</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34</a:t>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a:ln/>
        </p:spPr>
      </p:sp>
      <p:sp>
        <p:nvSpPr>
          <p:cNvPr id="49155"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IEEE 802.11i defines two schemes for protecting data transmitted in 802.11 MPDUs:</a:t>
            </a:r>
          </a:p>
          <a:p>
            <a:r>
              <a:rPr lang="en-US" sz="1200" kern="1200" baseline="0" dirty="0" smtClean="0">
                <a:solidFill>
                  <a:schemeClr val="tx1"/>
                </a:solidFill>
                <a:latin typeface="Arial" charset="0"/>
                <a:ea typeface="ＭＳ Ｐゴシック" pitchFamily="-107" charset="-128"/>
                <a:cs typeface="ＭＳ Ｐゴシック" pitchFamily="-107" charset="-128"/>
              </a:rPr>
              <a:t>the Temporal Key Integrity Protocol (TKIP), and the Counter Mode-CBC MAC</a:t>
            </a:r>
          </a:p>
          <a:p>
            <a:r>
              <a:rPr lang="en-US" sz="1200" kern="1200" baseline="0" dirty="0" smtClean="0">
                <a:solidFill>
                  <a:schemeClr val="tx1"/>
                </a:solidFill>
                <a:latin typeface="Arial" charset="0"/>
                <a:ea typeface="ＭＳ Ｐゴシック" pitchFamily="-107" charset="-128"/>
                <a:cs typeface="ＭＳ Ｐゴシック" pitchFamily="-107" charset="-128"/>
              </a:rPr>
              <a:t>Protocol (CCMP).</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TKIP is designed to require only software changes to devices that are implemented</a:t>
            </a:r>
          </a:p>
          <a:p>
            <a:r>
              <a:rPr lang="en-US" sz="1200" kern="1200" baseline="0" dirty="0" smtClean="0">
                <a:solidFill>
                  <a:schemeClr val="tx1"/>
                </a:solidFill>
                <a:latin typeface="Arial" charset="0"/>
                <a:ea typeface="ＭＳ Ｐゴシック" pitchFamily="-107" charset="-128"/>
                <a:cs typeface="ＭＳ Ｐゴシック" pitchFamily="-107" charset="-128"/>
              </a:rPr>
              <a:t>with the older wireless LAN security approach called Wired Equivalent</a:t>
            </a:r>
          </a:p>
          <a:p>
            <a:r>
              <a:rPr lang="en-US" sz="1200" kern="1200" baseline="0" dirty="0" smtClean="0">
                <a:solidFill>
                  <a:schemeClr val="tx1"/>
                </a:solidFill>
                <a:latin typeface="Arial" charset="0"/>
                <a:ea typeface="ＭＳ Ｐゴシック" pitchFamily="-107" charset="-128"/>
                <a:cs typeface="ＭＳ Ｐゴシック" pitchFamily="-107" charset="-128"/>
              </a:rPr>
              <a:t>Privacy (WEP). TKIP provides two services: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Message integrity:  TKIP adds a message integrity code (MIC) to the 802.11</a:t>
            </a:r>
          </a:p>
          <a:p>
            <a:r>
              <a:rPr lang="en-US" sz="1200" kern="1200" baseline="0" dirty="0" smtClean="0">
                <a:solidFill>
                  <a:schemeClr val="tx1"/>
                </a:solidFill>
                <a:latin typeface="Arial" charset="0"/>
                <a:ea typeface="ＭＳ Ｐゴシック" pitchFamily="-107" charset="-128"/>
                <a:cs typeface="ＭＳ Ｐゴシック" pitchFamily="-107" charset="-128"/>
              </a:rPr>
              <a:t>MAC frame after the data field. The MIC is generated by an algorithm, called</a:t>
            </a:r>
          </a:p>
          <a:p>
            <a:r>
              <a:rPr lang="en-US" sz="1200" kern="1200" baseline="0" dirty="0" smtClean="0">
                <a:solidFill>
                  <a:schemeClr val="tx1"/>
                </a:solidFill>
                <a:latin typeface="Arial" charset="0"/>
                <a:ea typeface="ＭＳ Ｐゴシック" pitchFamily="-107" charset="-128"/>
                <a:cs typeface="ＭＳ Ｐゴシック" pitchFamily="-107" charset="-128"/>
              </a:rPr>
              <a:t>Michael, that computes a 64-bit value using as input the source and destination</a:t>
            </a:r>
          </a:p>
          <a:p>
            <a:r>
              <a:rPr lang="en-US" sz="1200" kern="1200" baseline="0" dirty="0" smtClean="0">
                <a:solidFill>
                  <a:schemeClr val="tx1"/>
                </a:solidFill>
                <a:latin typeface="Arial" charset="0"/>
                <a:ea typeface="ＭＳ Ｐゴシック" pitchFamily="-107" charset="-128"/>
                <a:cs typeface="ＭＳ Ｐゴシック" pitchFamily="-107" charset="-128"/>
              </a:rPr>
              <a:t>MAC address values and the Data field, plus key material.</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Data confidentiality:  Data confidentiality is provided by encrypting the</a:t>
            </a:r>
          </a:p>
          <a:p>
            <a:r>
              <a:rPr lang="en-US" sz="1200" kern="1200" baseline="0" dirty="0" smtClean="0">
                <a:solidFill>
                  <a:schemeClr val="tx1"/>
                </a:solidFill>
                <a:latin typeface="Arial" charset="0"/>
                <a:ea typeface="ＭＳ Ｐゴシック" pitchFamily="-107" charset="-128"/>
                <a:cs typeface="ＭＳ Ｐゴシック" pitchFamily="-107" charset="-128"/>
              </a:rPr>
              <a:t>MPDU plus MIC value using RC4.</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256-bit TK (Figure 18.9) is employed as follows. Two 64-bit keys are used</a:t>
            </a:r>
          </a:p>
          <a:p>
            <a:r>
              <a:rPr lang="en-US" sz="1200" kern="1200" baseline="0" dirty="0" smtClean="0">
                <a:solidFill>
                  <a:schemeClr val="tx1"/>
                </a:solidFill>
                <a:latin typeface="Arial" charset="0"/>
                <a:ea typeface="ＭＳ Ｐゴシック" pitchFamily="-107" charset="-128"/>
                <a:cs typeface="ＭＳ Ｐゴシック" pitchFamily="-107" charset="-128"/>
              </a:rPr>
              <a:t>with the Michael message digest algorithm to produce a message integrity code.</a:t>
            </a:r>
          </a:p>
          <a:p>
            <a:r>
              <a:rPr lang="en-US" sz="1200" kern="1200" baseline="0" dirty="0" smtClean="0">
                <a:solidFill>
                  <a:schemeClr val="tx1"/>
                </a:solidFill>
                <a:latin typeface="Arial" charset="0"/>
                <a:ea typeface="ＭＳ Ｐゴシック" pitchFamily="-107" charset="-128"/>
                <a:cs typeface="ＭＳ Ｐゴシック" pitchFamily="-107" charset="-128"/>
              </a:rPr>
              <a:t>One key is used to protect STA-to-AP messages, and the other key is used to protect</a:t>
            </a:r>
          </a:p>
          <a:p>
            <a:r>
              <a:rPr lang="en-US" sz="1200" kern="1200" baseline="0" dirty="0" smtClean="0">
                <a:solidFill>
                  <a:schemeClr val="tx1"/>
                </a:solidFill>
                <a:latin typeface="Arial" charset="0"/>
                <a:ea typeface="ＭＳ Ｐゴシック" pitchFamily="-107" charset="-128"/>
                <a:cs typeface="ＭＳ Ｐゴシック" pitchFamily="-107" charset="-128"/>
              </a:rPr>
              <a:t>AP-to-STA messages. The remaining 128 bits are truncated to generate the</a:t>
            </a:r>
          </a:p>
          <a:p>
            <a:r>
              <a:rPr lang="en-US" sz="1200" kern="1200" baseline="0" dirty="0" smtClean="0">
                <a:solidFill>
                  <a:schemeClr val="tx1"/>
                </a:solidFill>
                <a:latin typeface="Arial" charset="0"/>
                <a:ea typeface="ＭＳ Ｐゴシック" pitchFamily="-107" charset="-128"/>
                <a:cs typeface="ＭＳ Ｐゴシック" pitchFamily="-107" charset="-128"/>
              </a:rPr>
              <a:t>RC4 key used to encrypt the transmitted data.</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For additional protection, a monotonically increasing TKIP sequence counter</a:t>
            </a:r>
          </a:p>
          <a:p>
            <a:r>
              <a:rPr lang="en-US" sz="1200" kern="1200" baseline="0" dirty="0" smtClean="0">
                <a:solidFill>
                  <a:schemeClr val="tx1"/>
                </a:solidFill>
                <a:latin typeface="Arial" charset="0"/>
                <a:ea typeface="ＭＳ Ｐゴシック" pitchFamily="-107" charset="-128"/>
                <a:cs typeface="ＭＳ Ｐゴシック" pitchFamily="-107" charset="-128"/>
              </a:rPr>
              <a:t>(TSC) is assigned to each frame. The TSC serves two purposes. First, the TSC is</a:t>
            </a:r>
          </a:p>
          <a:p>
            <a:r>
              <a:rPr lang="en-US" sz="1200" kern="1200" baseline="0" dirty="0" smtClean="0">
                <a:solidFill>
                  <a:schemeClr val="tx1"/>
                </a:solidFill>
                <a:latin typeface="Arial" charset="0"/>
                <a:ea typeface="ＭＳ Ｐゴシック" pitchFamily="-107" charset="-128"/>
                <a:cs typeface="ＭＳ Ｐゴシック" pitchFamily="-107" charset="-128"/>
              </a:rPr>
              <a:t>included with each MPDU and is protected by the MIC to protect against replay</a:t>
            </a:r>
          </a:p>
          <a:p>
            <a:r>
              <a:rPr lang="en-US" sz="1200" kern="1200" baseline="0" dirty="0" smtClean="0">
                <a:solidFill>
                  <a:schemeClr val="tx1"/>
                </a:solidFill>
                <a:latin typeface="Arial" charset="0"/>
                <a:ea typeface="ＭＳ Ｐゴシック" pitchFamily="-107" charset="-128"/>
                <a:cs typeface="ＭＳ Ｐゴシック" pitchFamily="-107" charset="-128"/>
              </a:rPr>
              <a:t>attacks. Second, the TSC is combined with the session TK to produce a dynamic encryption</a:t>
            </a:r>
          </a:p>
          <a:p>
            <a:r>
              <a:rPr lang="en-US" sz="1200" kern="1200" baseline="0" dirty="0" smtClean="0">
                <a:solidFill>
                  <a:schemeClr val="tx1"/>
                </a:solidFill>
                <a:latin typeface="Arial" charset="0"/>
                <a:ea typeface="ＭＳ Ｐゴシック" pitchFamily="-107" charset="-128"/>
                <a:cs typeface="ＭＳ Ｐゴシック" pitchFamily="-107" charset="-128"/>
              </a:rPr>
              <a:t>key that changes with each transmitted MPDU, thus making cryptanalysis</a:t>
            </a:r>
          </a:p>
          <a:p>
            <a:r>
              <a:rPr lang="en-US" sz="1200" kern="1200" baseline="0" dirty="0" smtClean="0">
                <a:solidFill>
                  <a:schemeClr val="tx1"/>
                </a:solidFill>
                <a:latin typeface="Arial" charset="0"/>
                <a:ea typeface="ＭＳ Ｐゴシック" pitchFamily="-107" charset="-128"/>
                <a:cs typeface="ＭＳ Ｐゴシック" pitchFamily="-107" charset="-128"/>
              </a:rPr>
              <a:t>more difficult.</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CCMP is intended for newer IEEE 802.11 devices that are equipped with</a:t>
            </a:r>
          </a:p>
          <a:p>
            <a:r>
              <a:rPr lang="en-US" sz="1200" kern="1200" baseline="0" dirty="0" smtClean="0">
                <a:solidFill>
                  <a:schemeClr val="tx1"/>
                </a:solidFill>
                <a:latin typeface="Arial" charset="0"/>
                <a:ea typeface="ＭＳ Ｐゴシック" pitchFamily="-107" charset="-128"/>
                <a:cs typeface="ＭＳ Ｐゴシック" pitchFamily="-107" charset="-128"/>
              </a:rPr>
              <a:t>the hardware to support this scheme. As with TKIP, CCMP provides two services: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Message integrity:  CCMP uses the cipher block chaining message authentication</a:t>
            </a:r>
          </a:p>
          <a:p>
            <a:r>
              <a:rPr lang="en-US" sz="1200" kern="1200" baseline="0" dirty="0" smtClean="0">
                <a:solidFill>
                  <a:schemeClr val="tx1"/>
                </a:solidFill>
                <a:latin typeface="Arial" charset="0"/>
                <a:ea typeface="ＭＳ Ｐゴシック" pitchFamily="-107" charset="-128"/>
                <a:cs typeface="ＭＳ Ｐゴシック" pitchFamily="-107" charset="-128"/>
              </a:rPr>
              <a:t>code (CBC-MAC), described in Chapter 12.</a:t>
            </a:r>
          </a:p>
          <a:p>
            <a:endParaRPr lang="en-US" dirty="0" smtClean="0">
              <a:latin typeface="Arial" pitchFamily="-84" charset="0"/>
              <a:ea typeface="ＭＳ Ｐゴシック" pitchFamily="-84" charset="-128"/>
              <a:cs typeface="ＭＳ Ｐゴシック" pitchFamily="-84"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Data confidentiality: CCMP uses the CTR block cipher mode of operation</a:t>
            </a:r>
          </a:p>
          <a:p>
            <a:r>
              <a:rPr lang="en-US" sz="1200" kern="1200" baseline="0" dirty="0" smtClean="0">
                <a:solidFill>
                  <a:schemeClr val="tx1"/>
                </a:solidFill>
                <a:latin typeface="Arial" charset="0"/>
                <a:ea typeface="ＭＳ Ｐゴシック" pitchFamily="-107" charset="-128"/>
                <a:cs typeface="ＭＳ Ｐゴシック" pitchFamily="-107" charset="-128"/>
              </a:rPr>
              <a:t>with AES for encryption. CTR is described in Chapter 6.</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same 128-bit AES key is used for both integrity and confidentiality.</a:t>
            </a:r>
          </a:p>
          <a:p>
            <a:r>
              <a:rPr lang="en-US" sz="1200" kern="1200" baseline="0" dirty="0" smtClean="0">
                <a:solidFill>
                  <a:schemeClr val="tx1"/>
                </a:solidFill>
                <a:latin typeface="Arial" charset="0"/>
                <a:ea typeface="ＭＳ Ｐゴシック" pitchFamily="-107" charset="-128"/>
                <a:cs typeface="ＭＳ Ｐゴシック" pitchFamily="-107" charset="-128"/>
              </a:rPr>
              <a:t>The scheme uses a 48-bit packet number to construct a nonce to prevent replay</a:t>
            </a:r>
          </a:p>
          <a:p>
            <a:r>
              <a:rPr lang="en-US" sz="1200" kern="1200" baseline="0" dirty="0" smtClean="0">
                <a:solidFill>
                  <a:schemeClr val="tx1"/>
                </a:solidFill>
                <a:latin typeface="Arial" charset="0"/>
                <a:ea typeface="ＭＳ Ｐゴシック" pitchFamily="-107" charset="-128"/>
                <a:cs typeface="ＭＳ Ｐゴシック" pitchFamily="-107" charset="-128"/>
              </a:rPr>
              <a:t>attacks.</a:t>
            </a:r>
            <a:endParaRPr lang="en-US" dirty="0" smtClean="0">
              <a:latin typeface="Arial" pitchFamily="-84" charset="0"/>
              <a:ea typeface="ＭＳ Ｐゴシック" pitchFamily="-84" charset="-128"/>
              <a:cs typeface="ＭＳ Ｐゴシック" pitchFamily="-84" charset="-128"/>
            </a:endParaRPr>
          </a:p>
        </p:txBody>
      </p:sp>
      <p:sp>
        <p:nvSpPr>
          <p:cNvPr id="49156" name="Slide Number Placeholder 3"/>
          <p:cNvSpPr>
            <a:spLocks noGrp="1"/>
          </p:cNvSpPr>
          <p:nvPr>
            <p:ph type="sldNum" sz="quarter" idx="5"/>
          </p:nvPr>
        </p:nvSpPr>
        <p:spPr>
          <a:noFill/>
        </p:spPr>
        <p:txBody>
          <a:bodyPr/>
          <a:lstStyle/>
          <a:p>
            <a:fld id="{BA64CDF1-9222-E94F-8FB8-5D3901441C02}" type="slidenum">
              <a:rPr lang="en-AU" smtClean="0">
                <a:latin typeface="Arial" pitchFamily="-84" charset="0"/>
              </a:rPr>
              <a:pPr/>
              <a:t>35</a:t>
            </a:fld>
            <a:endParaRPr lang="en-AU" dirty="0" smtClean="0">
              <a:latin typeface="Arial" pitchFamily="-8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At a number of places in the IEEE 802.11i scheme, a pseudorandom function (PRF)</a:t>
            </a:r>
          </a:p>
          <a:p>
            <a:r>
              <a:rPr lang="en-US" sz="1200" kern="1200" baseline="0" dirty="0" smtClean="0">
                <a:solidFill>
                  <a:schemeClr val="tx1"/>
                </a:solidFill>
                <a:latin typeface="Arial" charset="0"/>
                <a:ea typeface="ＭＳ Ｐゴシック" pitchFamily="-107" charset="-128"/>
                <a:cs typeface="ＭＳ Ｐゴシック" pitchFamily="-107" charset="-128"/>
              </a:rPr>
              <a:t>is used. For example, it is used to generate nonces, to expand pairwise keys, and</a:t>
            </a:r>
          </a:p>
          <a:p>
            <a:r>
              <a:rPr lang="en-US" sz="1200" kern="1200" baseline="0" dirty="0" smtClean="0">
                <a:solidFill>
                  <a:schemeClr val="tx1"/>
                </a:solidFill>
                <a:latin typeface="Arial" charset="0"/>
                <a:ea typeface="ＭＳ Ｐゴシック" pitchFamily="-107" charset="-128"/>
                <a:cs typeface="ＭＳ Ｐゴシック" pitchFamily="-107" charset="-128"/>
              </a:rPr>
              <a:t>to generate the GTK. Best security practice dictates that different pseudorandom</a:t>
            </a:r>
          </a:p>
          <a:p>
            <a:r>
              <a:rPr lang="en-US" sz="1200" kern="1200" baseline="0" dirty="0" smtClean="0">
                <a:solidFill>
                  <a:schemeClr val="tx1"/>
                </a:solidFill>
                <a:latin typeface="Arial" charset="0"/>
                <a:ea typeface="ＭＳ Ｐゴシック" pitchFamily="-107" charset="-128"/>
                <a:cs typeface="ＭＳ Ｐゴシック" pitchFamily="-107" charset="-128"/>
              </a:rPr>
              <a:t>number streams be used for these different purposes. However, for implementation</a:t>
            </a:r>
          </a:p>
          <a:p>
            <a:r>
              <a:rPr lang="en-US" sz="1200" kern="1200" baseline="0" dirty="0" smtClean="0">
                <a:solidFill>
                  <a:schemeClr val="tx1"/>
                </a:solidFill>
                <a:latin typeface="Arial" charset="0"/>
                <a:ea typeface="ＭＳ Ｐゴシック" pitchFamily="-107" charset="-128"/>
                <a:cs typeface="ＭＳ Ｐゴシック" pitchFamily="-107" charset="-128"/>
              </a:rPr>
              <a:t>efficiency, we would like to rely on a single pseudorandom number generator</a:t>
            </a:r>
          </a:p>
          <a:p>
            <a:r>
              <a:rPr lang="en-US" sz="1200" kern="1200" baseline="0" dirty="0" smtClean="0">
                <a:solidFill>
                  <a:schemeClr val="tx1"/>
                </a:solidFill>
                <a:latin typeface="Arial" charset="0"/>
                <a:ea typeface="ＭＳ Ｐゴシック" pitchFamily="-107" charset="-128"/>
                <a:cs typeface="ＭＳ Ｐゴシック" pitchFamily="-107" charset="-128"/>
              </a:rPr>
              <a:t>function.</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PRF is built on the use of HMAC-SHA-1 to generate a pseudorandom</a:t>
            </a:r>
          </a:p>
          <a:p>
            <a:r>
              <a:rPr lang="en-US" sz="1200" kern="1200" baseline="0" dirty="0" smtClean="0">
                <a:solidFill>
                  <a:schemeClr val="tx1"/>
                </a:solidFill>
                <a:latin typeface="Arial" charset="0"/>
                <a:ea typeface="ＭＳ Ｐゴシック" pitchFamily="-107" charset="-128"/>
                <a:cs typeface="ＭＳ Ｐゴシック" pitchFamily="-107" charset="-128"/>
              </a:rPr>
              <a:t>bit stream. Recall that HMAC-SHA-1 takes a message (block of data) and a key of</a:t>
            </a:r>
          </a:p>
          <a:p>
            <a:r>
              <a:rPr lang="en-US" sz="1200" kern="1200" baseline="0" dirty="0" smtClean="0">
                <a:solidFill>
                  <a:schemeClr val="tx1"/>
                </a:solidFill>
                <a:latin typeface="Arial" charset="0"/>
                <a:ea typeface="ＭＳ Ｐゴシック" pitchFamily="-107" charset="-128"/>
                <a:cs typeface="ＭＳ Ｐゴシック" pitchFamily="-107" charset="-128"/>
              </a:rPr>
              <a:t>length at least 160 bits and produces a 160-bit hash value. SHA-1 has the property</a:t>
            </a:r>
          </a:p>
          <a:p>
            <a:r>
              <a:rPr lang="en-US" sz="1200" kern="1200" baseline="0" dirty="0" smtClean="0">
                <a:solidFill>
                  <a:schemeClr val="tx1"/>
                </a:solidFill>
                <a:latin typeface="Arial" charset="0"/>
                <a:ea typeface="ＭＳ Ｐゴシック" pitchFamily="-107" charset="-128"/>
                <a:cs typeface="ＭＳ Ｐゴシック" pitchFamily="-107" charset="-128"/>
              </a:rPr>
              <a:t>that the change of a single bit of the input produces a new hash value with no apparent</a:t>
            </a:r>
          </a:p>
          <a:p>
            <a:r>
              <a:rPr lang="en-US" sz="1200" kern="1200" baseline="0" dirty="0" smtClean="0">
                <a:solidFill>
                  <a:schemeClr val="tx1"/>
                </a:solidFill>
                <a:latin typeface="Arial" charset="0"/>
                <a:ea typeface="ＭＳ Ｐゴシック" pitchFamily="-107" charset="-128"/>
                <a:cs typeface="ＭＳ Ｐゴシック" pitchFamily="-107" charset="-128"/>
              </a:rPr>
              <a:t>connection to the preceding hash value. This property is the basis for pseudorandom</a:t>
            </a:r>
          </a:p>
          <a:p>
            <a:r>
              <a:rPr lang="en-US" sz="1200" kern="1200" baseline="0" dirty="0" smtClean="0">
                <a:solidFill>
                  <a:schemeClr val="tx1"/>
                </a:solidFill>
                <a:latin typeface="Arial" charset="0"/>
                <a:ea typeface="ＭＳ Ｐゴシック" pitchFamily="-107" charset="-128"/>
                <a:cs typeface="ＭＳ Ｐゴシック" pitchFamily="-107" charset="-128"/>
              </a:rPr>
              <a:t>number generation.</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Figure 18.11 illustrates the </a:t>
            </a:r>
            <a:r>
              <a:rPr lang="en-US" sz="1200" b="0" kern="1200" baseline="0" dirty="0" smtClean="0">
                <a:solidFill>
                  <a:schemeClr val="tx1"/>
                </a:solidFill>
                <a:latin typeface="Arial" charset="0"/>
                <a:ea typeface="ＭＳ Ｐゴシック" pitchFamily="-107" charset="-128"/>
                <a:cs typeface="ＭＳ Ｐゴシック" pitchFamily="-107" charset="-128"/>
              </a:rPr>
              <a:t>function PRF(K , A , B , Len ).</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37</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5"/>
          </p:nvPr>
        </p:nvSpPr>
        <p:spPr>
          <a:noFill/>
        </p:spPr>
        <p:txBody>
          <a:bodyPr/>
          <a:lstStyle/>
          <a:p>
            <a:fld id="{54E00952-26B8-2D46-8289-C5E560322778}" type="slidenum">
              <a:rPr lang="en-AU">
                <a:latin typeface="Arial" pitchFamily="-84" charset="0"/>
              </a:rPr>
              <a:pPr/>
              <a:t>38</a:t>
            </a:fld>
            <a:endParaRPr lang="en-AU" dirty="0">
              <a:latin typeface="Arial" pitchFamily="-8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a:t>
            </a:r>
            <a:r>
              <a:rPr lang="en-US" dirty="0" smtClean="0">
                <a:latin typeface="Arial" pitchFamily="-84" charset="0"/>
                <a:ea typeface="ＭＳ Ｐゴシック" pitchFamily="-84" charset="-128"/>
                <a:cs typeface="ＭＳ Ｐゴシック" pitchFamily="-84" charset="-128"/>
              </a:rPr>
              <a:t> 18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Wireless networks, and the wireless devices that use them, introduce a host of security</a:t>
            </a:r>
          </a:p>
          <a:p>
            <a:r>
              <a:rPr lang="en-US" sz="1200" kern="1200" baseline="0" dirty="0" smtClean="0">
                <a:solidFill>
                  <a:schemeClr val="tx1"/>
                </a:solidFill>
                <a:latin typeface="Arial" charset="0"/>
                <a:ea typeface="ＭＳ Ｐゴシック" pitchFamily="-107" charset="-128"/>
                <a:cs typeface="ＭＳ Ｐゴシック" pitchFamily="-107" charset="-128"/>
              </a:rPr>
              <a:t>problems over and above those found in wired networks. Some of the key factors</a:t>
            </a:r>
          </a:p>
          <a:p>
            <a:r>
              <a:rPr lang="en-US" sz="1200" kern="1200" baseline="0" dirty="0" smtClean="0">
                <a:solidFill>
                  <a:schemeClr val="tx1"/>
                </a:solidFill>
                <a:latin typeface="Arial" charset="0"/>
                <a:ea typeface="ＭＳ Ｐゴシック" pitchFamily="-107" charset="-128"/>
                <a:cs typeface="ＭＳ Ｐゴシック" pitchFamily="-107" charset="-128"/>
              </a:rPr>
              <a:t>contributing to the higher security risk of wireless networks compared to wired</a:t>
            </a:r>
          </a:p>
          <a:p>
            <a:r>
              <a:rPr lang="en-US" sz="1200" kern="1200" baseline="0" dirty="0" smtClean="0">
                <a:solidFill>
                  <a:schemeClr val="tx1"/>
                </a:solidFill>
                <a:latin typeface="Arial" charset="0"/>
                <a:ea typeface="ＭＳ Ｐゴシック" pitchFamily="-107" charset="-128"/>
                <a:cs typeface="ＭＳ Ｐゴシック" pitchFamily="-107" charset="-128"/>
              </a:rPr>
              <a:t>networks include the following [MA10]:</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Channel:  Wireless networking typically involves broadcast communications,</a:t>
            </a:r>
          </a:p>
          <a:p>
            <a:r>
              <a:rPr lang="en-US" sz="1200" kern="1200" baseline="0" dirty="0" smtClean="0">
                <a:solidFill>
                  <a:schemeClr val="tx1"/>
                </a:solidFill>
                <a:latin typeface="Arial" charset="0"/>
                <a:ea typeface="ＭＳ Ｐゴシック" pitchFamily="-107" charset="-128"/>
                <a:cs typeface="ＭＳ Ｐゴシック" pitchFamily="-107" charset="-128"/>
              </a:rPr>
              <a:t>which is far more susceptible to eavesdropping and jamming than wired networks.</a:t>
            </a:r>
          </a:p>
          <a:p>
            <a:r>
              <a:rPr lang="en-US" sz="1200" kern="1200" baseline="0" dirty="0" smtClean="0">
                <a:solidFill>
                  <a:schemeClr val="tx1"/>
                </a:solidFill>
                <a:latin typeface="Arial" charset="0"/>
                <a:ea typeface="ＭＳ Ｐゴシック" pitchFamily="-107" charset="-128"/>
                <a:cs typeface="ＭＳ Ｐゴシック" pitchFamily="-107" charset="-128"/>
              </a:rPr>
              <a:t>Wireless networks are also more vulnerable to active attacks that exploit</a:t>
            </a:r>
          </a:p>
          <a:p>
            <a:r>
              <a:rPr lang="en-US" sz="1200" kern="1200" baseline="0" dirty="0" smtClean="0">
                <a:solidFill>
                  <a:schemeClr val="tx1"/>
                </a:solidFill>
                <a:latin typeface="Arial" charset="0"/>
                <a:ea typeface="ＭＳ Ｐゴシック" pitchFamily="-107" charset="-128"/>
                <a:cs typeface="ＭＳ Ｐゴシック" pitchFamily="-107" charset="-128"/>
              </a:rPr>
              <a:t>vulnerabilities in communications protocols.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Mobility: Wireless devices are, in principal and usually in practice, far more</a:t>
            </a:r>
          </a:p>
          <a:p>
            <a:r>
              <a:rPr lang="en-US" sz="1200" kern="1200" baseline="0" dirty="0" smtClean="0">
                <a:solidFill>
                  <a:schemeClr val="tx1"/>
                </a:solidFill>
                <a:latin typeface="Arial" charset="0"/>
                <a:ea typeface="ＭＳ Ｐゴシック" pitchFamily="-107" charset="-128"/>
                <a:cs typeface="ＭＳ Ｐゴシック" pitchFamily="-107" charset="-128"/>
              </a:rPr>
              <a:t>portable and mobile than wired devices. This mobility results in a number of</a:t>
            </a:r>
          </a:p>
          <a:p>
            <a:r>
              <a:rPr lang="en-US" sz="1200" kern="1200" baseline="0" dirty="0" smtClean="0">
                <a:solidFill>
                  <a:schemeClr val="tx1"/>
                </a:solidFill>
                <a:latin typeface="Arial" charset="0"/>
                <a:ea typeface="ＭＳ Ｐゴシック" pitchFamily="-107" charset="-128"/>
                <a:cs typeface="ＭＳ Ｐゴシック" pitchFamily="-107" charset="-128"/>
              </a:rPr>
              <a:t>risks, described subsequently.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Resources: Some wireless devices, such as smartphones and tablets, have sophisticated</a:t>
            </a:r>
          </a:p>
          <a:p>
            <a:r>
              <a:rPr lang="en-US" sz="1200" kern="1200" baseline="0" dirty="0" smtClean="0">
                <a:solidFill>
                  <a:schemeClr val="tx1"/>
                </a:solidFill>
                <a:latin typeface="Arial" charset="0"/>
                <a:ea typeface="ＭＳ Ｐゴシック" pitchFamily="-107" charset="-128"/>
                <a:cs typeface="ＭＳ Ｐゴシック" pitchFamily="-107" charset="-128"/>
              </a:rPr>
              <a:t>operating systems but limited memory and processing resources</a:t>
            </a:r>
          </a:p>
          <a:p>
            <a:r>
              <a:rPr lang="en-US" sz="1200" kern="1200" baseline="0" dirty="0" smtClean="0">
                <a:solidFill>
                  <a:schemeClr val="tx1"/>
                </a:solidFill>
                <a:latin typeface="Arial" charset="0"/>
                <a:ea typeface="ＭＳ Ｐゴシック" pitchFamily="-107" charset="-128"/>
                <a:cs typeface="ＭＳ Ｐゴシック" pitchFamily="-107" charset="-128"/>
              </a:rPr>
              <a:t>with which to counter threats, including denial of service and malware.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Accessibility: Some wireless devices, such as sensors and robots, may be left</a:t>
            </a:r>
          </a:p>
          <a:p>
            <a:r>
              <a:rPr lang="en-US" sz="1200" kern="1200" baseline="0" dirty="0" smtClean="0">
                <a:solidFill>
                  <a:schemeClr val="tx1"/>
                </a:solidFill>
                <a:latin typeface="Arial" charset="0"/>
                <a:ea typeface="ＭＳ Ｐゴシック" pitchFamily="-107" charset="-128"/>
                <a:cs typeface="ＭＳ Ｐゴシック" pitchFamily="-107" charset="-128"/>
              </a:rPr>
              <a:t>unattended in remote and/or hostile locations. This greatly increases their vulnerability</a:t>
            </a:r>
          </a:p>
          <a:p>
            <a:r>
              <a:rPr lang="en-US" sz="1200" kern="1200" baseline="0" dirty="0" smtClean="0">
                <a:solidFill>
                  <a:schemeClr val="tx1"/>
                </a:solidFill>
                <a:latin typeface="Arial" charset="0"/>
                <a:ea typeface="ＭＳ Ｐゴシック" pitchFamily="-107" charset="-128"/>
                <a:cs typeface="ＭＳ Ｐゴシック" pitchFamily="-107" charset="-128"/>
              </a:rPr>
              <a:t>to physical attacks.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4</a:t>
            </a:fld>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In simple terms, the wireless environment consists of three components that</a:t>
            </a:r>
          </a:p>
          <a:p>
            <a:r>
              <a:rPr lang="en-US" sz="1200" kern="1200" baseline="0" dirty="0" smtClean="0">
                <a:solidFill>
                  <a:schemeClr val="tx1"/>
                </a:solidFill>
                <a:latin typeface="Arial" charset="0"/>
                <a:ea typeface="ＭＳ Ｐゴシック" pitchFamily="-107" charset="-128"/>
                <a:cs typeface="ＭＳ Ｐゴシック" pitchFamily="-107" charset="-128"/>
              </a:rPr>
              <a:t>provide point of attack (Figure 18.1). The wireless client can be a cell phone, a</a:t>
            </a:r>
          </a:p>
          <a:p>
            <a:r>
              <a:rPr lang="en-US" sz="1200" kern="1200" baseline="0" dirty="0" smtClean="0">
                <a:solidFill>
                  <a:schemeClr val="tx1"/>
                </a:solidFill>
                <a:latin typeface="Arial" charset="0"/>
                <a:ea typeface="ＭＳ Ｐゴシック" pitchFamily="-107" charset="-128"/>
                <a:cs typeface="ＭＳ Ｐゴシック" pitchFamily="-107" charset="-128"/>
              </a:rPr>
              <a:t>Wi-Fi–enabled laptop or tablet, a wireless sensor, a Bluetooth device, and so on.</a:t>
            </a:r>
          </a:p>
          <a:p>
            <a:r>
              <a:rPr lang="en-US" sz="1200" kern="1200" baseline="0" dirty="0" smtClean="0">
                <a:solidFill>
                  <a:schemeClr val="tx1"/>
                </a:solidFill>
                <a:latin typeface="Arial" charset="0"/>
                <a:ea typeface="ＭＳ Ｐゴシック" pitchFamily="-107" charset="-128"/>
                <a:cs typeface="ＭＳ Ｐゴシック" pitchFamily="-107" charset="-128"/>
              </a:rPr>
              <a:t>The wireless access point provides a connection to the network or service. Examples</a:t>
            </a:r>
          </a:p>
          <a:p>
            <a:r>
              <a:rPr lang="en-US" sz="1200" kern="1200" baseline="0" dirty="0" smtClean="0">
                <a:solidFill>
                  <a:schemeClr val="tx1"/>
                </a:solidFill>
                <a:latin typeface="Arial" charset="0"/>
                <a:ea typeface="ＭＳ Ｐゴシック" pitchFamily="-107" charset="-128"/>
                <a:cs typeface="ＭＳ Ｐゴシック" pitchFamily="-107" charset="-128"/>
              </a:rPr>
              <a:t>of access points are cell towers, Wi-Fi hotspots, and wireless access points to wired</a:t>
            </a:r>
          </a:p>
          <a:p>
            <a:r>
              <a:rPr lang="en-US" sz="1200" kern="1200" baseline="0" dirty="0" smtClean="0">
                <a:solidFill>
                  <a:schemeClr val="tx1"/>
                </a:solidFill>
                <a:latin typeface="Arial" charset="0"/>
                <a:ea typeface="ＭＳ Ｐゴシック" pitchFamily="-107" charset="-128"/>
                <a:cs typeface="ＭＳ Ｐゴシック" pitchFamily="-107" charset="-128"/>
              </a:rPr>
              <a:t>local or wide area networks. The transmission medium, which carries the radio</a:t>
            </a:r>
          </a:p>
          <a:p>
            <a:r>
              <a:rPr lang="en-US" sz="1200" kern="1200" baseline="0" dirty="0" smtClean="0">
                <a:solidFill>
                  <a:schemeClr val="tx1"/>
                </a:solidFill>
                <a:latin typeface="Arial" charset="0"/>
                <a:ea typeface="ＭＳ Ｐゴシック" pitchFamily="-107" charset="-128"/>
                <a:cs typeface="ＭＳ Ｐゴシック" pitchFamily="-107" charset="-128"/>
              </a:rPr>
              <a:t>waves for data transfer, is also a source of vulnerability.</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5</a:t>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kern="1200" baseline="0" dirty="0" smtClean="0">
                <a:solidFill>
                  <a:schemeClr val="tx1"/>
                </a:solidFill>
                <a:latin typeface="Arial" charset="0"/>
                <a:ea typeface="ＭＳ Ｐゴシック" pitchFamily="-107" charset="-128"/>
                <a:cs typeface="ＭＳ Ｐゴシック" pitchFamily="-107" charset="-128"/>
              </a:rPr>
              <a:t>[CHOI08] lists the following security threats to wireless networks:</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 Accidental association: Company wireless LANs or wireless access points to</a:t>
            </a:r>
          </a:p>
          <a:p>
            <a:r>
              <a:rPr lang="en-US" sz="1200" b="0" kern="1200" baseline="0" dirty="0" smtClean="0">
                <a:solidFill>
                  <a:schemeClr val="tx1"/>
                </a:solidFill>
                <a:latin typeface="Arial" charset="0"/>
                <a:ea typeface="ＭＳ Ｐゴシック" pitchFamily="-107" charset="-128"/>
                <a:cs typeface="ＭＳ Ｐゴシック" pitchFamily="-107" charset="-128"/>
              </a:rPr>
              <a:t>wired LANs in close proximity (e.g., in the same or neighboring buildings)</a:t>
            </a:r>
          </a:p>
          <a:p>
            <a:r>
              <a:rPr lang="en-US" sz="1200" b="0" kern="1200" baseline="0" dirty="0" smtClean="0">
                <a:solidFill>
                  <a:schemeClr val="tx1"/>
                </a:solidFill>
                <a:latin typeface="Arial" charset="0"/>
                <a:ea typeface="ＭＳ Ｐゴシック" pitchFamily="-107" charset="-128"/>
                <a:cs typeface="ＭＳ Ｐゴシック" pitchFamily="-107" charset="-128"/>
              </a:rPr>
              <a:t>may create overlapping transmission ranges. A user intending to connect to</a:t>
            </a:r>
          </a:p>
          <a:p>
            <a:r>
              <a:rPr lang="en-US" sz="1200" b="0" kern="1200" baseline="0" dirty="0" smtClean="0">
                <a:solidFill>
                  <a:schemeClr val="tx1"/>
                </a:solidFill>
                <a:latin typeface="Arial" charset="0"/>
                <a:ea typeface="ＭＳ Ｐゴシック" pitchFamily="-107" charset="-128"/>
                <a:cs typeface="ＭＳ Ｐゴシック" pitchFamily="-107" charset="-128"/>
              </a:rPr>
              <a:t>one LAN may unintentionally lock on to a wireless access point from a neighboring</a:t>
            </a:r>
          </a:p>
          <a:p>
            <a:r>
              <a:rPr lang="en-US" sz="1200" b="0" kern="1200" baseline="0" dirty="0" smtClean="0">
                <a:solidFill>
                  <a:schemeClr val="tx1"/>
                </a:solidFill>
                <a:latin typeface="Arial" charset="0"/>
                <a:ea typeface="ＭＳ Ｐゴシック" pitchFamily="-107" charset="-128"/>
                <a:cs typeface="ＭＳ Ｐゴシック" pitchFamily="-107" charset="-128"/>
              </a:rPr>
              <a:t>network. Although the security breach is accidental, it nevertheless exposes</a:t>
            </a:r>
          </a:p>
          <a:p>
            <a:r>
              <a:rPr lang="en-US" sz="1200" b="0" kern="1200" baseline="0" dirty="0" smtClean="0">
                <a:solidFill>
                  <a:schemeClr val="tx1"/>
                </a:solidFill>
                <a:latin typeface="Arial" charset="0"/>
                <a:ea typeface="ＭＳ Ｐゴシック" pitchFamily="-107" charset="-128"/>
                <a:cs typeface="ＭＳ Ｐゴシック" pitchFamily="-107" charset="-128"/>
              </a:rPr>
              <a:t>resources of one LAN to the accidental user.</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 Malicious association: In this situation, a wireless device is configured to appear</a:t>
            </a:r>
          </a:p>
          <a:p>
            <a:r>
              <a:rPr lang="en-US" sz="1200" b="0" kern="1200" baseline="0" dirty="0" smtClean="0">
                <a:solidFill>
                  <a:schemeClr val="tx1"/>
                </a:solidFill>
                <a:latin typeface="Arial" charset="0"/>
                <a:ea typeface="ＭＳ Ｐゴシック" pitchFamily="-107" charset="-128"/>
                <a:cs typeface="ＭＳ Ｐゴシック" pitchFamily="-107" charset="-128"/>
              </a:rPr>
              <a:t>to be a legitimate access point, enabling the operator to steal passwords</a:t>
            </a:r>
          </a:p>
          <a:p>
            <a:r>
              <a:rPr lang="en-US" sz="1200" b="0" kern="1200" baseline="0" dirty="0" smtClean="0">
                <a:solidFill>
                  <a:schemeClr val="tx1"/>
                </a:solidFill>
                <a:latin typeface="Arial" charset="0"/>
                <a:ea typeface="ＭＳ Ｐゴシック" pitchFamily="-107" charset="-128"/>
                <a:cs typeface="ＭＳ Ｐゴシック" pitchFamily="-107" charset="-128"/>
              </a:rPr>
              <a:t>from legitimate users and then penetrate a wired network through a legitimate</a:t>
            </a:r>
          </a:p>
          <a:p>
            <a:r>
              <a:rPr lang="en-US" sz="1200" b="0" kern="1200" baseline="0" dirty="0" smtClean="0">
                <a:solidFill>
                  <a:schemeClr val="tx1"/>
                </a:solidFill>
                <a:latin typeface="Arial" charset="0"/>
                <a:ea typeface="ＭＳ Ｐゴシック" pitchFamily="-107" charset="-128"/>
                <a:cs typeface="ＭＳ Ｐゴシック" pitchFamily="-107" charset="-128"/>
              </a:rPr>
              <a:t>wireless access point.</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 Ad hoc networks: These are peer-to-peer networks between wireless computers</a:t>
            </a:r>
          </a:p>
          <a:p>
            <a:r>
              <a:rPr lang="en-US" sz="1200" b="0" kern="1200" baseline="0" dirty="0" smtClean="0">
                <a:solidFill>
                  <a:schemeClr val="tx1"/>
                </a:solidFill>
                <a:latin typeface="Arial" charset="0"/>
                <a:ea typeface="ＭＳ Ｐゴシック" pitchFamily="-107" charset="-128"/>
                <a:cs typeface="ＭＳ Ｐゴシック" pitchFamily="-107" charset="-128"/>
              </a:rPr>
              <a:t>with no access point between them. Such networks can pose a security</a:t>
            </a:r>
          </a:p>
          <a:p>
            <a:r>
              <a:rPr lang="en-US" sz="1200" b="0" kern="1200" baseline="0" dirty="0" smtClean="0">
                <a:solidFill>
                  <a:schemeClr val="tx1"/>
                </a:solidFill>
                <a:latin typeface="Arial" charset="0"/>
                <a:ea typeface="ＭＳ Ｐゴシック" pitchFamily="-107" charset="-128"/>
                <a:cs typeface="ＭＳ Ｐゴシック" pitchFamily="-107" charset="-128"/>
              </a:rPr>
              <a:t>threat due to a lack of a central point of control.</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 Nontraditional networks: Nontraditional networks and links, such as personal</a:t>
            </a:r>
          </a:p>
          <a:p>
            <a:r>
              <a:rPr lang="en-US" sz="1200" b="0" kern="1200" baseline="0" dirty="0" smtClean="0">
                <a:solidFill>
                  <a:schemeClr val="tx1"/>
                </a:solidFill>
                <a:latin typeface="Arial" charset="0"/>
                <a:ea typeface="ＭＳ Ｐゴシック" pitchFamily="-107" charset="-128"/>
                <a:cs typeface="ＭＳ Ｐゴシック" pitchFamily="-107" charset="-128"/>
              </a:rPr>
              <a:t>network Bluetooth devices, barcode readers, and handheld PDAs, pose a security</a:t>
            </a:r>
          </a:p>
          <a:p>
            <a:r>
              <a:rPr lang="en-US" sz="1200" b="0" kern="1200" baseline="0" dirty="0" smtClean="0">
                <a:solidFill>
                  <a:schemeClr val="tx1"/>
                </a:solidFill>
                <a:latin typeface="Arial" charset="0"/>
                <a:ea typeface="ＭＳ Ｐゴシック" pitchFamily="-107" charset="-128"/>
                <a:cs typeface="ＭＳ Ｐゴシック" pitchFamily="-107" charset="-128"/>
              </a:rPr>
              <a:t>risk in terms of both eavesdropping and spoofing.</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Identity theft (MAC spoofing): This occurs when an attacker is able to eavesdrop</a:t>
            </a:r>
          </a:p>
          <a:p>
            <a:r>
              <a:rPr lang="en-US" sz="1200" kern="1200" baseline="0" dirty="0" smtClean="0">
                <a:solidFill>
                  <a:schemeClr val="tx1"/>
                </a:solidFill>
                <a:latin typeface="Arial" charset="0"/>
                <a:ea typeface="ＭＳ Ｐゴシック" pitchFamily="-107" charset="-128"/>
                <a:cs typeface="ＭＳ Ｐゴシック" pitchFamily="-107" charset="-128"/>
              </a:rPr>
              <a:t>on network traffic and identify the MAC address of a computer with</a:t>
            </a:r>
          </a:p>
          <a:p>
            <a:r>
              <a:rPr lang="en-US" sz="1200" kern="1200" baseline="0" dirty="0" smtClean="0">
                <a:solidFill>
                  <a:schemeClr val="tx1"/>
                </a:solidFill>
                <a:latin typeface="Arial" charset="0"/>
                <a:ea typeface="ＭＳ Ｐゴシック" pitchFamily="-107" charset="-128"/>
                <a:cs typeface="ＭＳ Ｐゴシック" pitchFamily="-107" charset="-128"/>
              </a:rPr>
              <a:t>network privileges.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Man-in-the middle attacks: This type of attack is described in Chapter 10 in</a:t>
            </a:r>
          </a:p>
          <a:p>
            <a:r>
              <a:rPr lang="en-US" sz="1200" kern="1200" baseline="0" dirty="0" smtClean="0">
                <a:solidFill>
                  <a:schemeClr val="tx1"/>
                </a:solidFill>
                <a:latin typeface="Arial" charset="0"/>
                <a:ea typeface="ＭＳ Ｐゴシック" pitchFamily="-107" charset="-128"/>
                <a:cs typeface="ＭＳ Ｐゴシック" pitchFamily="-107" charset="-128"/>
              </a:rPr>
              <a:t>the context of the Diffie-Hellman key exchange protocol. In a broader sense,</a:t>
            </a:r>
          </a:p>
          <a:p>
            <a:r>
              <a:rPr lang="en-US" sz="1200" kern="1200" baseline="0" dirty="0" smtClean="0">
                <a:solidFill>
                  <a:schemeClr val="tx1"/>
                </a:solidFill>
                <a:latin typeface="Arial" charset="0"/>
                <a:ea typeface="ＭＳ Ｐゴシック" pitchFamily="-107" charset="-128"/>
                <a:cs typeface="ＭＳ Ｐゴシック" pitchFamily="-107" charset="-128"/>
              </a:rPr>
              <a:t>this attack involves persuading a user and an access point to believe that they</a:t>
            </a:r>
          </a:p>
          <a:p>
            <a:r>
              <a:rPr lang="en-US" sz="1200" kern="1200" baseline="0" dirty="0" smtClean="0">
                <a:solidFill>
                  <a:schemeClr val="tx1"/>
                </a:solidFill>
                <a:latin typeface="Arial" charset="0"/>
                <a:ea typeface="ＭＳ Ｐゴシック" pitchFamily="-107" charset="-128"/>
                <a:cs typeface="ＭＳ Ｐゴシック" pitchFamily="-107" charset="-128"/>
              </a:rPr>
              <a:t>are talking to each other when in fact the communication is going through an</a:t>
            </a:r>
          </a:p>
          <a:p>
            <a:r>
              <a:rPr lang="en-US" sz="1200" kern="1200" baseline="0" dirty="0" smtClean="0">
                <a:solidFill>
                  <a:schemeClr val="tx1"/>
                </a:solidFill>
                <a:latin typeface="Arial" charset="0"/>
                <a:ea typeface="ＭＳ Ｐゴシック" pitchFamily="-107" charset="-128"/>
                <a:cs typeface="ＭＳ Ｐゴシック" pitchFamily="-107" charset="-128"/>
              </a:rPr>
              <a:t>intermediate attacking device. Wireless networks are particularly vulnerable</a:t>
            </a:r>
          </a:p>
          <a:p>
            <a:r>
              <a:rPr lang="en-US" sz="1200" kern="1200" baseline="0" dirty="0" smtClean="0">
                <a:solidFill>
                  <a:schemeClr val="tx1"/>
                </a:solidFill>
                <a:latin typeface="Arial" charset="0"/>
                <a:ea typeface="ＭＳ Ｐゴシック" pitchFamily="-107" charset="-128"/>
                <a:cs typeface="ＭＳ Ｐゴシック" pitchFamily="-107" charset="-128"/>
              </a:rPr>
              <a:t>to such attacks.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Denial of service (DoS): This type of attack is discussed in detail in Chapter 21.</a:t>
            </a:r>
          </a:p>
          <a:p>
            <a:r>
              <a:rPr lang="en-US" sz="1200" kern="1200" baseline="0" dirty="0" smtClean="0">
                <a:solidFill>
                  <a:schemeClr val="tx1"/>
                </a:solidFill>
                <a:latin typeface="Arial" charset="0"/>
                <a:ea typeface="ＭＳ Ｐゴシック" pitchFamily="-107" charset="-128"/>
                <a:cs typeface="ＭＳ Ｐゴシック" pitchFamily="-107" charset="-128"/>
              </a:rPr>
              <a:t>In the context of a wireless network, a DoS attack occurs when an attacker</a:t>
            </a:r>
          </a:p>
          <a:p>
            <a:r>
              <a:rPr lang="en-US" sz="1200" kern="1200" baseline="0" dirty="0" smtClean="0">
                <a:solidFill>
                  <a:schemeClr val="tx1"/>
                </a:solidFill>
                <a:latin typeface="Arial" charset="0"/>
                <a:ea typeface="ＭＳ Ｐゴシック" pitchFamily="-107" charset="-128"/>
                <a:cs typeface="ＭＳ Ｐゴシック" pitchFamily="-107" charset="-128"/>
              </a:rPr>
              <a:t>continually bombards a wireless access point or some other accessible wireless</a:t>
            </a:r>
          </a:p>
          <a:p>
            <a:r>
              <a:rPr lang="en-US" sz="1200" kern="1200" baseline="0" dirty="0" smtClean="0">
                <a:solidFill>
                  <a:schemeClr val="tx1"/>
                </a:solidFill>
                <a:latin typeface="Arial" charset="0"/>
                <a:ea typeface="ＭＳ Ｐゴシック" pitchFamily="-107" charset="-128"/>
                <a:cs typeface="ＭＳ Ｐゴシック" pitchFamily="-107" charset="-128"/>
              </a:rPr>
              <a:t>port with various protocol messages designed to consume system resources.</a:t>
            </a:r>
          </a:p>
          <a:p>
            <a:r>
              <a:rPr lang="en-US" sz="1200" kern="1200" baseline="0" dirty="0" smtClean="0">
                <a:solidFill>
                  <a:schemeClr val="tx1"/>
                </a:solidFill>
                <a:latin typeface="Arial" charset="0"/>
                <a:ea typeface="ＭＳ Ｐゴシック" pitchFamily="-107" charset="-128"/>
                <a:cs typeface="ＭＳ Ｐゴシック" pitchFamily="-107" charset="-128"/>
              </a:rPr>
              <a:t>The wireless environment lends itself to this type of attack, because it is so</a:t>
            </a:r>
          </a:p>
          <a:p>
            <a:r>
              <a:rPr lang="en-US" sz="1200" kern="1200" baseline="0" dirty="0" smtClean="0">
                <a:solidFill>
                  <a:schemeClr val="tx1"/>
                </a:solidFill>
                <a:latin typeface="Arial" charset="0"/>
                <a:ea typeface="ＭＳ Ｐゴシック" pitchFamily="-107" charset="-128"/>
                <a:cs typeface="ＭＳ Ｐゴシック" pitchFamily="-107" charset="-128"/>
              </a:rPr>
              <a:t>easy for the attacker to direct multiple wireless messages at the target.</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Network injection: A network injection attack targets wireless access points</a:t>
            </a:r>
          </a:p>
          <a:p>
            <a:r>
              <a:rPr lang="en-US" sz="1200" kern="1200" baseline="0" dirty="0" smtClean="0">
                <a:solidFill>
                  <a:schemeClr val="tx1"/>
                </a:solidFill>
                <a:latin typeface="Arial" charset="0"/>
                <a:ea typeface="ＭＳ Ｐゴシック" pitchFamily="-107" charset="-128"/>
                <a:cs typeface="ＭＳ Ｐゴシック" pitchFamily="-107" charset="-128"/>
              </a:rPr>
              <a:t>that are exposed to nonfiltered network traffic, such as routing protocol messages</a:t>
            </a:r>
          </a:p>
          <a:p>
            <a:r>
              <a:rPr lang="en-US" sz="1200" kern="1200" baseline="0" dirty="0" smtClean="0">
                <a:solidFill>
                  <a:schemeClr val="tx1"/>
                </a:solidFill>
                <a:latin typeface="Arial" charset="0"/>
                <a:ea typeface="ＭＳ Ｐゴシック" pitchFamily="-107" charset="-128"/>
                <a:cs typeface="ＭＳ Ｐゴシック" pitchFamily="-107" charset="-128"/>
              </a:rPr>
              <a:t>or network management messages. An example of such an attack is</a:t>
            </a:r>
          </a:p>
          <a:p>
            <a:r>
              <a:rPr lang="en-US" sz="1200" kern="1200" baseline="0" dirty="0" smtClean="0">
                <a:solidFill>
                  <a:schemeClr val="tx1"/>
                </a:solidFill>
                <a:latin typeface="Arial" charset="0"/>
                <a:ea typeface="ＭＳ Ｐゴシック" pitchFamily="-107" charset="-128"/>
                <a:cs typeface="ＭＳ Ｐゴシック" pitchFamily="-107" charset="-128"/>
              </a:rPr>
              <a:t>one in which bogus reconfiguration commands are used to affect routers and</a:t>
            </a:r>
          </a:p>
          <a:p>
            <a:r>
              <a:rPr lang="en-US" sz="1200" kern="1200" baseline="0" dirty="0" smtClean="0">
                <a:solidFill>
                  <a:schemeClr val="tx1"/>
                </a:solidFill>
                <a:latin typeface="Arial" charset="0"/>
                <a:ea typeface="ＭＳ Ｐゴシック" pitchFamily="-107" charset="-128"/>
                <a:cs typeface="ＭＳ Ｐゴシック" pitchFamily="-107" charset="-128"/>
              </a:rPr>
              <a:t>switches to degrade network performance.</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6</a:t>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The principal threats to wireless transmission</a:t>
            </a:r>
          </a:p>
          <a:p>
            <a:r>
              <a:rPr lang="en-US" sz="1200" kern="1200" baseline="0" dirty="0" smtClean="0">
                <a:solidFill>
                  <a:schemeClr val="tx1"/>
                </a:solidFill>
                <a:latin typeface="Arial" charset="0"/>
                <a:ea typeface="ＭＳ Ｐゴシック" pitchFamily="-107" charset="-128"/>
                <a:cs typeface="ＭＳ Ｐゴシック" pitchFamily="-107" charset="-128"/>
              </a:rPr>
              <a:t>are eavesdropping, altering or inserting messages, and disruption. To deal with</a:t>
            </a:r>
          </a:p>
          <a:p>
            <a:r>
              <a:rPr lang="en-US" sz="1200" kern="1200" baseline="0" dirty="0" smtClean="0">
                <a:solidFill>
                  <a:schemeClr val="tx1"/>
                </a:solidFill>
                <a:latin typeface="Arial" charset="0"/>
                <a:ea typeface="ＭＳ Ｐゴシック" pitchFamily="-107" charset="-128"/>
                <a:cs typeface="ＭＳ Ｐゴシック" pitchFamily="-107" charset="-128"/>
              </a:rPr>
              <a:t>eavesdropping, two types of countermeasures are appropriate: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Signal-hiding techniques:  Organizations can take a number of measures to</a:t>
            </a:r>
          </a:p>
          <a:p>
            <a:r>
              <a:rPr lang="en-US" sz="1200" kern="1200" baseline="0" dirty="0" smtClean="0">
                <a:solidFill>
                  <a:schemeClr val="tx1"/>
                </a:solidFill>
                <a:latin typeface="Arial" charset="0"/>
                <a:ea typeface="ＭＳ Ｐゴシック" pitchFamily="-107" charset="-128"/>
                <a:cs typeface="ＭＳ Ｐゴシック" pitchFamily="-107" charset="-128"/>
              </a:rPr>
              <a:t>make it more difficult for an attacker to locate their wireless access points,</a:t>
            </a:r>
          </a:p>
          <a:p>
            <a:r>
              <a:rPr lang="en-US" sz="1200" kern="1200" baseline="0" dirty="0" smtClean="0">
                <a:solidFill>
                  <a:schemeClr val="tx1"/>
                </a:solidFill>
                <a:latin typeface="Arial" charset="0"/>
                <a:ea typeface="ＭＳ Ｐゴシック" pitchFamily="-107" charset="-128"/>
                <a:cs typeface="ＭＳ Ｐゴシック" pitchFamily="-107" charset="-128"/>
              </a:rPr>
              <a:t>including turning off service set identifier (SSID) broadcasting by wireless access</a:t>
            </a:r>
          </a:p>
          <a:p>
            <a:r>
              <a:rPr lang="en-US" sz="1200" kern="1200" baseline="0" dirty="0" smtClean="0">
                <a:solidFill>
                  <a:schemeClr val="tx1"/>
                </a:solidFill>
                <a:latin typeface="Arial" charset="0"/>
                <a:ea typeface="ＭＳ Ｐゴシック" pitchFamily="-107" charset="-128"/>
                <a:cs typeface="ＭＳ Ｐゴシック" pitchFamily="-107" charset="-128"/>
              </a:rPr>
              <a:t>points; assigning cryptic names to SSIDs; reducing signal strength to the</a:t>
            </a:r>
          </a:p>
          <a:p>
            <a:r>
              <a:rPr lang="en-US" sz="1200" kern="1200" baseline="0" dirty="0" smtClean="0">
                <a:solidFill>
                  <a:schemeClr val="tx1"/>
                </a:solidFill>
                <a:latin typeface="Arial" charset="0"/>
                <a:ea typeface="ＭＳ Ｐゴシック" pitchFamily="-107" charset="-128"/>
                <a:cs typeface="ＭＳ Ｐゴシック" pitchFamily="-107" charset="-128"/>
              </a:rPr>
              <a:t>lowest level that still provides requisite coverage; and locating wireless access</a:t>
            </a:r>
          </a:p>
          <a:p>
            <a:r>
              <a:rPr lang="en-US" sz="1200" kern="1200" baseline="0" dirty="0" smtClean="0">
                <a:solidFill>
                  <a:schemeClr val="tx1"/>
                </a:solidFill>
                <a:latin typeface="Arial" charset="0"/>
                <a:ea typeface="ＭＳ Ｐゴシック" pitchFamily="-107" charset="-128"/>
                <a:cs typeface="ＭＳ Ｐゴシック" pitchFamily="-107" charset="-128"/>
              </a:rPr>
              <a:t>points in the interior of the building, away from windows and exterior walls.</a:t>
            </a:r>
          </a:p>
          <a:p>
            <a:r>
              <a:rPr lang="en-US" sz="1200" kern="1200" baseline="0" dirty="0" smtClean="0">
                <a:solidFill>
                  <a:schemeClr val="tx1"/>
                </a:solidFill>
                <a:latin typeface="Arial" charset="0"/>
                <a:ea typeface="ＭＳ Ｐゴシック" pitchFamily="-107" charset="-128"/>
                <a:cs typeface="ＭＳ Ｐゴシック" pitchFamily="-107" charset="-128"/>
              </a:rPr>
              <a:t>Greater security can be achieved by the use of directional antennas and of</a:t>
            </a:r>
          </a:p>
          <a:p>
            <a:r>
              <a:rPr lang="en-US" sz="1200" kern="1200" baseline="0" dirty="0" smtClean="0">
                <a:solidFill>
                  <a:schemeClr val="tx1"/>
                </a:solidFill>
                <a:latin typeface="Arial" charset="0"/>
                <a:ea typeface="ＭＳ Ｐゴシック" pitchFamily="-107" charset="-128"/>
                <a:cs typeface="ＭＳ Ｐゴシック" pitchFamily="-107" charset="-128"/>
              </a:rPr>
              <a:t>signal-shielding techniques.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Encryption:  Encryption of all wireless transmission is effective against eavesdropping</a:t>
            </a:r>
          </a:p>
          <a:p>
            <a:r>
              <a:rPr lang="en-US" sz="1200" kern="1200" baseline="0" dirty="0" smtClean="0">
                <a:solidFill>
                  <a:schemeClr val="tx1"/>
                </a:solidFill>
                <a:latin typeface="Arial" charset="0"/>
                <a:ea typeface="ＭＳ Ｐゴシック" pitchFamily="-107" charset="-128"/>
                <a:cs typeface="ＭＳ Ｐゴシック" pitchFamily="-107" charset="-128"/>
              </a:rPr>
              <a:t>to the extent that the encryption keys are secured.</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The use of encryption and authentication protocols is the standard method of</a:t>
            </a:r>
          </a:p>
          <a:p>
            <a:r>
              <a:rPr lang="en-US" sz="1200" kern="1200" baseline="0" dirty="0" smtClean="0">
                <a:solidFill>
                  <a:schemeClr val="tx1"/>
                </a:solidFill>
                <a:latin typeface="Arial" charset="0"/>
                <a:ea typeface="ＭＳ Ｐゴシック" pitchFamily="-107" charset="-128"/>
                <a:cs typeface="ＭＳ Ｐゴシック" pitchFamily="-107" charset="-128"/>
              </a:rPr>
              <a:t>countering attempts to alter or insert transmissions.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The methods discussed in Chapter 21 for dealing with DoS apply to wireless</a:t>
            </a:r>
          </a:p>
          <a:p>
            <a:r>
              <a:rPr lang="en-US" sz="1200" kern="1200" baseline="0" dirty="0" smtClean="0">
                <a:solidFill>
                  <a:schemeClr val="tx1"/>
                </a:solidFill>
                <a:latin typeface="Arial" charset="0"/>
                <a:ea typeface="ＭＳ Ｐゴシック" pitchFamily="-107" charset="-128"/>
                <a:cs typeface="ＭＳ Ｐゴシック" pitchFamily="-107" charset="-128"/>
              </a:rPr>
              <a:t>transmissions. Organizations can also reduce the risk of unintentional DoS attacks.</a:t>
            </a:r>
          </a:p>
          <a:p>
            <a:r>
              <a:rPr lang="en-US" sz="1200" kern="1200" baseline="0" dirty="0" smtClean="0">
                <a:solidFill>
                  <a:schemeClr val="tx1"/>
                </a:solidFill>
                <a:latin typeface="Arial" charset="0"/>
                <a:ea typeface="ＭＳ Ｐゴシック" pitchFamily="-107" charset="-128"/>
                <a:cs typeface="ＭＳ Ｐゴシック" pitchFamily="-107" charset="-128"/>
              </a:rPr>
              <a:t>Site surveys can detect the existence of other devices using the same frequency</a:t>
            </a:r>
          </a:p>
          <a:p>
            <a:r>
              <a:rPr lang="en-US" sz="1200" kern="1200" baseline="0" dirty="0" smtClean="0">
                <a:solidFill>
                  <a:schemeClr val="tx1"/>
                </a:solidFill>
                <a:latin typeface="Arial" charset="0"/>
                <a:ea typeface="ＭＳ Ｐゴシック" pitchFamily="-107" charset="-128"/>
                <a:cs typeface="ＭＳ Ｐゴシック" pitchFamily="-107" charset="-128"/>
              </a:rPr>
              <a:t> range, to help determine where to locate wireless access points. Signal strengths can</a:t>
            </a:r>
          </a:p>
          <a:p>
            <a:r>
              <a:rPr lang="en-US" sz="1200" kern="1200" baseline="0" dirty="0" smtClean="0">
                <a:solidFill>
                  <a:schemeClr val="tx1"/>
                </a:solidFill>
                <a:latin typeface="Arial" charset="0"/>
                <a:ea typeface="ＭＳ Ｐゴシック" pitchFamily="-107" charset="-128"/>
                <a:cs typeface="ＭＳ Ｐゴシック" pitchFamily="-107" charset="-128"/>
              </a:rPr>
              <a:t>be adjusted and shielding used in an attempt to isolate a wireless environment from</a:t>
            </a:r>
          </a:p>
          <a:p>
            <a:r>
              <a:rPr lang="en-US" sz="1200" kern="1200" baseline="0" dirty="0" smtClean="0">
                <a:solidFill>
                  <a:schemeClr val="tx1"/>
                </a:solidFill>
                <a:latin typeface="Arial" charset="0"/>
                <a:ea typeface="ＭＳ Ｐゴシック" pitchFamily="-107" charset="-128"/>
                <a:cs typeface="ＭＳ Ｐゴシック" pitchFamily="-107" charset="-128"/>
              </a:rPr>
              <a:t>competing nearby transmissions.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The main threat involving wireless access</a:t>
            </a:r>
          </a:p>
          <a:p>
            <a:r>
              <a:rPr lang="en-US" sz="1200" kern="1200" baseline="0" dirty="0" smtClean="0">
                <a:solidFill>
                  <a:schemeClr val="tx1"/>
                </a:solidFill>
                <a:latin typeface="Arial" charset="0"/>
                <a:ea typeface="ＭＳ Ｐゴシック" pitchFamily="-107" charset="-128"/>
                <a:cs typeface="ＭＳ Ｐゴシック" pitchFamily="-107" charset="-128"/>
              </a:rPr>
              <a:t>points is unauthorized access to the network. The principal approach for preventing</a:t>
            </a:r>
          </a:p>
          <a:p>
            <a:r>
              <a:rPr lang="en-US" sz="1200" kern="1200" baseline="0" dirty="0" smtClean="0">
                <a:solidFill>
                  <a:schemeClr val="tx1"/>
                </a:solidFill>
                <a:latin typeface="Arial" charset="0"/>
                <a:ea typeface="ＭＳ Ｐゴシック" pitchFamily="-107" charset="-128"/>
                <a:cs typeface="ＭＳ Ｐゴシック" pitchFamily="-107" charset="-128"/>
              </a:rPr>
              <a:t>such access is the IEEE 802.1X standard for port-based network access control. The</a:t>
            </a:r>
          </a:p>
          <a:p>
            <a:r>
              <a:rPr lang="en-US" sz="1200" kern="1200" baseline="0" dirty="0" smtClean="0">
                <a:solidFill>
                  <a:schemeClr val="tx1"/>
                </a:solidFill>
                <a:latin typeface="Arial" charset="0"/>
                <a:ea typeface="ＭＳ Ｐゴシック" pitchFamily="-107" charset="-128"/>
                <a:cs typeface="ＭＳ Ｐゴシック" pitchFamily="-107" charset="-128"/>
              </a:rPr>
              <a:t>standard provides an authentication mechanism for devices wishing to attach to a</a:t>
            </a:r>
          </a:p>
          <a:p>
            <a:r>
              <a:rPr lang="en-US" sz="1200" kern="1200" baseline="0" dirty="0" smtClean="0">
                <a:solidFill>
                  <a:schemeClr val="tx1"/>
                </a:solidFill>
                <a:latin typeface="Arial" charset="0"/>
                <a:ea typeface="ＭＳ Ｐゴシック" pitchFamily="-107" charset="-128"/>
                <a:cs typeface="ＭＳ Ｐゴシック" pitchFamily="-107" charset="-128"/>
              </a:rPr>
              <a:t>LAN or wireless network. The use of 802.1X can prevent rogue access points and</a:t>
            </a:r>
          </a:p>
          <a:p>
            <a:r>
              <a:rPr lang="en-US" sz="1200" kern="1200" baseline="0" dirty="0" smtClean="0">
                <a:solidFill>
                  <a:schemeClr val="tx1"/>
                </a:solidFill>
                <a:latin typeface="Arial" charset="0"/>
                <a:ea typeface="ＭＳ Ｐゴシック" pitchFamily="-107" charset="-128"/>
                <a:cs typeface="ＭＳ Ｐゴシック" pitchFamily="-107" charset="-128"/>
              </a:rPr>
              <a:t>other unauthorized devices from becoming insecure backdoors.</a:t>
            </a:r>
          </a:p>
          <a:p>
            <a:r>
              <a:rPr lang="en-US" sz="1200" kern="1200" baseline="0" dirty="0" smtClean="0">
                <a:solidFill>
                  <a:schemeClr val="tx1"/>
                </a:solidFill>
                <a:latin typeface="Arial" charset="0"/>
                <a:ea typeface="ＭＳ Ｐゴシック" pitchFamily="-107" charset="-128"/>
                <a:cs typeface="ＭＳ Ｐゴシック" pitchFamily="-107" charset="-128"/>
              </a:rPr>
              <a:t>Section 16.3 provides an introduction to 802.1X.</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kern="1200" baseline="0" dirty="0" smtClean="0">
                <a:solidFill>
                  <a:schemeClr val="tx1"/>
                </a:solidFill>
                <a:latin typeface="Arial" charset="0"/>
                <a:ea typeface="ＭＳ Ｐゴシック" pitchFamily="-107" charset="-128"/>
                <a:cs typeface="ＭＳ Ｐゴシック" pitchFamily="-107" charset="-128"/>
              </a:rPr>
              <a:t>[</a:t>
            </a:r>
            <a:r>
              <a:rPr lang="en-US" sz="1200" b="0" kern="1200" baseline="0" dirty="0" smtClean="0">
                <a:solidFill>
                  <a:schemeClr val="tx1"/>
                </a:solidFill>
                <a:latin typeface="Arial" charset="0"/>
                <a:ea typeface="ＭＳ Ｐゴシック" pitchFamily="-107" charset="-128"/>
                <a:cs typeface="ＭＳ Ｐゴシック" pitchFamily="-107" charset="-128"/>
              </a:rPr>
              <a:t>CHOI08] recommends the following techniques for</a:t>
            </a:r>
          </a:p>
          <a:p>
            <a:r>
              <a:rPr lang="en-US" sz="1200" b="0" kern="1200" baseline="0" dirty="0" smtClean="0">
                <a:solidFill>
                  <a:schemeClr val="tx1"/>
                </a:solidFill>
                <a:latin typeface="Arial" charset="0"/>
                <a:ea typeface="ＭＳ Ｐゴシック" pitchFamily="-107" charset="-128"/>
                <a:cs typeface="ＭＳ Ｐゴシック" pitchFamily="-107" charset="-128"/>
              </a:rPr>
              <a:t>wireless network security:</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1. Use encryption. Wireless routers are typically equipped with built-in encryption</a:t>
            </a:r>
          </a:p>
          <a:p>
            <a:r>
              <a:rPr lang="en-US" sz="1200" b="0" kern="1200" baseline="0" dirty="0" smtClean="0">
                <a:solidFill>
                  <a:schemeClr val="tx1"/>
                </a:solidFill>
                <a:latin typeface="Arial" charset="0"/>
                <a:ea typeface="ＭＳ Ｐゴシック" pitchFamily="-107" charset="-128"/>
                <a:cs typeface="ＭＳ Ｐゴシック" pitchFamily="-107" charset="-128"/>
              </a:rPr>
              <a:t>mechanisms for router-to-router traffic.</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2. Use antivirus and antispyware software, and a firewall. These facilities should</a:t>
            </a:r>
          </a:p>
          <a:p>
            <a:r>
              <a:rPr lang="en-US" sz="1200" b="0" kern="1200" baseline="0" dirty="0" smtClean="0">
                <a:solidFill>
                  <a:schemeClr val="tx1"/>
                </a:solidFill>
                <a:latin typeface="Arial" charset="0"/>
                <a:ea typeface="ＭＳ Ｐゴシック" pitchFamily="-107" charset="-128"/>
                <a:cs typeface="ＭＳ Ｐゴシック" pitchFamily="-107" charset="-128"/>
              </a:rPr>
              <a:t>be enabled on all wireless network endpoints.</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3. Turn off identifier broadcasting. Wireless routers are typically configured to</a:t>
            </a:r>
          </a:p>
          <a:p>
            <a:r>
              <a:rPr lang="en-US" sz="1200" b="0" kern="1200" baseline="0" dirty="0" smtClean="0">
                <a:solidFill>
                  <a:schemeClr val="tx1"/>
                </a:solidFill>
                <a:latin typeface="Arial" charset="0"/>
                <a:ea typeface="ＭＳ Ｐゴシック" pitchFamily="-107" charset="-128"/>
                <a:cs typeface="ＭＳ Ｐゴシック" pitchFamily="-107" charset="-128"/>
              </a:rPr>
              <a:t>broadcast an identifying signal so that any device within range can learn of the</a:t>
            </a:r>
          </a:p>
          <a:p>
            <a:r>
              <a:rPr lang="en-US" sz="1200" b="0" kern="1200" baseline="0" dirty="0" smtClean="0">
                <a:solidFill>
                  <a:schemeClr val="tx1"/>
                </a:solidFill>
                <a:latin typeface="Arial" charset="0"/>
                <a:ea typeface="ＭＳ Ｐゴシック" pitchFamily="-107" charset="-128"/>
                <a:cs typeface="ＭＳ Ｐゴシック" pitchFamily="-107" charset="-128"/>
              </a:rPr>
              <a:t>router’s existence. If a network is configured so that authorized devices know</a:t>
            </a:r>
          </a:p>
          <a:p>
            <a:r>
              <a:rPr lang="en-US" sz="1200" b="0" kern="1200" baseline="0" dirty="0" smtClean="0">
                <a:solidFill>
                  <a:schemeClr val="tx1"/>
                </a:solidFill>
                <a:latin typeface="Arial" charset="0"/>
                <a:ea typeface="ＭＳ Ｐゴシック" pitchFamily="-107" charset="-128"/>
                <a:cs typeface="ＭＳ Ｐゴシック" pitchFamily="-107" charset="-128"/>
              </a:rPr>
              <a:t>the identity of routers, this capability can be disabled, so as to thwart attackers.</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4. Change the identifier on your router from the default. Again, this measure</a:t>
            </a:r>
          </a:p>
          <a:p>
            <a:r>
              <a:rPr lang="en-US" sz="1200" b="0" kern="1200" baseline="0" dirty="0" smtClean="0">
                <a:solidFill>
                  <a:schemeClr val="tx1"/>
                </a:solidFill>
                <a:latin typeface="Arial" charset="0"/>
                <a:ea typeface="ＭＳ Ｐゴシック" pitchFamily="-107" charset="-128"/>
                <a:cs typeface="ＭＳ Ｐゴシック" pitchFamily="-107" charset="-128"/>
              </a:rPr>
              <a:t>thwarts attackers who will attempt to gain access to a wireless network using</a:t>
            </a:r>
          </a:p>
          <a:p>
            <a:r>
              <a:rPr lang="en-US" sz="1200" b="0" kern="1200" baseline="0" dirty="0" smtClean="0">
                <a:solidFill>
                  <a:schemeClr val="tx1"/>
                </a:solidFill>
                <a:latin typeface="Arial" charset="0"/>
                <a:ea typeface="ＭＳ Ｐゴシック" pitchFamily="-107" charset="-128"/>
                <a:cs typeface="ＭＳ Ｐゴシック" pitchFamily="-107" charset="-128"/>
              </a:rPr>
              <a:t>default router identifiers.</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5. Change your router’s pre-set password for administration. This is another prudent</a:t>
            </a:r>
          </a:p>
          <a:p>
            <a:r>
              <a:rPr lang="en-US" sz="1200" b="0" kern="1200" baseline="0" dirty="0" smtClean="0">
                <a:solidFill>
                  <a:schemeClr val="tx1"/>
                </a:solidFill>
                <a:latin typeface="Arial" charset="0"/>
                <a:ea typeface="ＭＳ Ｐゴシック" pitchFamily="-107" charset="-128"/>
                <a:cs typeface="ＭＳ Ｐゴシック" pitchFamily="-107" charset="-128"/>
              </a:rPr>
              <a:t>step.</a:t>
            </a:r>
          </a:p>
          <a:p>
            <a:endParaRPr lang="en-US" sz="1200" b="0" kern="1200" baseline="0" dirty="0" smtClean="0">
              <a:solidFill>
                <a:schemeClr val="tx1"/>
              </a:solidFill>
              <a:latin typeface="Arial" charset="0"/>
              <a:ea typeface="ＭＳ Ｐゴシック" pitchFamily="-107" charset="-128"/>
              <a:cs typeface="ＭＳ Ｐゴシック" pitchFamily="-107" charset="-128"/>
            </a:endParaRPr>
          </a:p>
          <a:p>
            <a:r>
              <a:rPr lang="en-US" sz="1200" b="0" kern="1200" baseline="0" dirty="0" smtClean="0">
                <a:solidFill>
                  <a:schemeClr val="tx1"/>
                </a:solidFill>
                <a:latin typeface="Arial" charset="0"/>
                <a:ea typeface="ＭＳ Ｐゴシック" pitchFamily="-107" charset="-128"/>
                <a:cs typeface="ＭＳ Ｐゴシック" pitchFamily="-107" charset="-128"/>
              </a:rPr>
              <a:t>6. Allow only specific computers to access your wireless network. A router can</a:t>
            </a:r>
          </a:p>
          <a:p>
            <a:r>
              <a:rPr lang="en-US" sz="1200" b="0" kern="1200" baseline="0" dirty="0" smtClean="0">
                <a:solidFill>
                  <a:schemeClr val="tx1"/>
                </a:solidFill>
                <a:latin typeface="Arial" charset="0"/>
                <a:ea typeface="ＭＳ Ｐゴシック" pitchFamily="-107" charset="-128"/>
                <a:cs typeface="ＭＳ Ｐゴシック" pitchFamily="-107" charset="-128"/>
              </a:rPr>
              <a:t>be configured to only communicate with approved MAC addresses. Of course,</a:t>
            </a:r>
          </a:p>
          <a:p>
            <a:r>
              <a:rPr lang="en-US" sz="1200" b="0" kern="1200" baseline="0" dirty="0" smtClean="0">
                <a:solidFill>
                  <a:schemeClr val="tx1"/>
                </a:solidFill>
                <a:latin typeface="Arial" charset="0"/>
                <a:ea typeface="ＭＳ Ｐゴシック" pitchFamily="-107" charset="-128"/>
                <a:cs typeface="ＭＳ Ｐゴシック" pitchFamily="-107" charset="-128"/>
              </a:rPr>
              <a:t>MAC addresses can be spoofed, so this is just one element of a security strategy.</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3A6944A7-266D-B540-8A92-F94E8727AADD}" type="datetime1">
              <a:rPr lang="en-US"/>
              <a:pPr>
                <a:defRPr/>
              </a:pPr>
              <a:t>3/16/13</a:t>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78250342-C31E-5342-9611-521FE314D87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8D2D0F18-4BC8-6A47-915F-42267807D235}"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320E8EF-7720-C244-8542-E770780CEEDD}"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ED7769B3-57A2-1247-82E9-FF2A7B6128D6}"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4954BC9-5957-F542-9638-C5A37D394990}"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fld id="{3E0EC80E-95E6-3A47-8831-792CF999F71A}" type="datetime1">
              <a:rPr lang="en-US"/>
              <a:pPr>
                <a:defRPr/>
              </a:pPr>
              <a:t>3/16/13</a:t>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531769E8-94A0-4346-B0CF-B566A6CDF8EE}"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982C12B8-4102-BB42-943C-3CE62F42AD98}"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26F83D9A-C836-424A-BFE9-562AD496458C}"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A6C81D3C-7CFD-F64A-8F4D-B4FBF6F47242}"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FFA21184-CE60-A44C-B2FF-D4A9D68A5DEF}"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4D9BF39D-4B0F-324A-B987-3B16D99F78E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defRPr>
            </a:lvl1pPr>
          </a:lstStyle>
          <a:p>
            <a:pPr>
              <a:defRPr/>
            </a:pPr>
            <a:fld id="{AB2AE3DE-C085-3E4F-9F49-2111C24E15D2}"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w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df"/><Relationship Id="rId4" Type="http://schemas.openxmlformats.org/officeDocument/2006/relationships/image" Target="../media/image20.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image" Target="../media/image22.pdf"/><Relationship Id="rId4" Type="http://schemas.openxmlformats.org/officeDocument/2006/relationships/image" Target="../media/image23.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df"/><Relationship Id="rId4" Type="http://schemas.openxmlformats.org/officeDocument/2006/relationships/image" Target="../media/image25.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df"/><Relationship Id="rId4"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df"/><Relationship Id="rId4"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df"/><Relationship Id="rId4"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df"/><Relationship Id="rId4"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df"/><Relationship Id="rId4" Type="http://schemas.openxmlformats.org/officeDocument/2006/relationships/image" Target="../media/image35.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df"/><Relationship Id="rId4" Type="http://schemas.openxmlformats.org/officeDocument/2006/relationships/image" Target="../media/image37.png"/><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df"/><Relationship Id="rId4" Type="http://schemas.openxmlformats.org/officeDocument/2006/relationships/image" Target="../media/image39.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df"/><Relationship Id="rId4" Type="http://schemas.openxmlformats.org/officeDocument/2006/relationships/image" Target="../media/image41.png"/><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df"/><Relationship Id="rId4" Type="http://schemas.openxmlformats.org/officeDocument/2006/relationships/image" Target="../media/image43.png"/><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df"/><Relationship Id="rId4" Type="http://schemas.openxmlformats.org/officeDocument/2006/relationships/image" Target="../media/image45.png"/><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df"/><Relationship Id="rId4"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4.w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9699" name="Rectangle 3"/>
          <p:cNvSpPr>
            <a:spLocks noGrp="1" noChangeArrowheads="1"/>
          </p:cNvSpPr>
          <p:nvPr>
            <p:ph type="subTitle" idx="1"/>
          </p:nvPr>
        </p:nvSpPr>
        <p:spPr>
          <a:xfrm>
            <a:off x="1854200" y="5203825"/>
            <a:ext cx="5446713" cy="852488"/>
          </a:xfrm>
        </p:spPr>
        <p:txBody>
          <a:bodyPr/>
          <a:lstStyle/>
          <a:p>
            <a:pPr>
              <a:buFont typeface="Wingdings" pitchFamily="-84" charset="2"/>
              <a:buNone/>
            </a:pPr>
            <a:r>
              <a:rPr lang="en-US" dirty="0" smtClean="0"/>
              <a:t>Sixth Edition</a:t>
            </a:r>
          </a:p>
          <a:p>
            <a:pPr>
              <a:buFont typeface="Wingdings" pitchFamily="-84" charset="2"/>
              <a:buNone/>
            </a:pPr>
            <a:r>
              <a:rPr lang="en-US" dirty="0" smtClean="0"/>
              <a:t>by William Stallings	</a:t>
            </a:r>
          </a:p>
          <a:p>
            <a:pPr>
              <a:buFont typeface="Wingdings" pitchFamily="-84" charset="2"/>
              <a:buNone/>
            </a:pPr>
            <a:endParaRPr lang="en-US" dirty="0" smtClean="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Device Security</a:t>
            </a:r>
            <a:endParaRPr lang="en-US" dirty="0"/>
          </a:p>
        </p:txBody>
      </p:sp>
      <p:sp>
        <p:nvSpPr>
          <p:cNvPr id="3" name="Content Placeholder 2"/>
          <p:cNvSpPr>
            <a:spLocks noGrp="1"/>
          </p:cNvSpPr>
          <p:nvPr>
            <p:ph idx="1"/>
          </p:nvPr>
        </p:nvSpPr>
        <p:spPr>
          <a:xfrm>
            <a:off x="762000" y="1752600"/>
            <a:ext cx="7570787" cy="4800600"/>
          </a:xfrm>
        </p:spPr>
        <p:txBody>
          <a:bodyPr>
            <a:normAutofit fontScale="85000" lnSpcReduction="20000"/>
          </a:bodyPr>
          <a:lstStyle/>
          <a:p>
            <a:r>
              <a:rPr lang="en-US" dirty="0" smtClean="0"/>
              <a:t>Mobile devices have become an essential element for organizations as part of the overall network infrastructure</a:t>
            </a:r>
          </a:p>
          <a:p>
            <a:r>
              <a:rPr lang="en-US" dirty="0" smtClean="0"/>
              <a:t>Prior to the widespread use of </a:t>
            </a:r>
            <a:r>
              <a:rPr lang="en-US" dirty="0" smtClean="0"/>
              <a:t>smartphones, </a:t>
            </a:r>
            <a:r>
              <a:rPr lang="en-US" dirty="0" smtClean="0"/>
              <a:t>network security was based upon clearly defined perimeters that separated trusted internal networks from the untrusted Internet</a:t>
            </a:r>
          </a:p>
          <a:p>
            <a:r>
              <a:rPr lang="en-US" dirty="0" smtClean="0"/>
              <a:t>Due to massive changes, an organization’s networks must now accommodate:</a:t>
            </a:r>
          </a:p>
          <a:p>
            <a:pPr lvl="1"/>
            <a:r>
              <a:rPr lang="en-US" dirty="0" smtClean="0"/>
              <a:t>Growing use of new devices</a:t>
            </a:r>
          </a:p>
          <a:p>
            <a:pPr lvl="1"/>
            <a:r>
              <a:rPr lang="en-US" dirty="0" smtClean="0"/>
              <a:t>Cloud-based applications</a:t>
            </a:r>
          </a:p>
          <a:p>
            <a:pPr lvl="1"/>
            <a:r>
              <a:rPr lang="en-US" dirty="0" smtClean="0"/>
              <a:t>De-perimeterization</a:t>
            </a:r>
          </a:p>
          <a:p>
            <a:pPr lvl="1"/>
            <a:r>
              <a:rPr lang="en-US" dirty="0" smtClean="0"/>
              <a:t>External business requirements</a:t>
            </a:r>
            <a:endParaRPr lang="en-US" dirty="0"/>
          </a:p>
        </p:txBody>
      </p:sp>
      <p:pic>
        <p:nvPicPr>
          <p:cNvPr id="4" name="Picture 3"/>
          <p:cNvPicPr>
            <a:picLocks noChangeAspect="1"/>
          </p:cNvPicPr>
          <p:nvPr/>
        </p:nvPicPr>
        <p:blipFill>
          <a:blip r:embed="rId3"/>
          <a:stretch>
            <a:fillRect/>
          </a:stretch>
        </p:blipFill>
        <p:spPr>
          <a:xfrm rot="20761772">
            <a:off x="6349766" y="5004033"/>
            <a:ext cx="1676400" cy="1676400"/>
          </a:xfrm>
          <a:prstGeom prst="rect">
            <a:avLst/>
          </a:prstGeom>
        </p:spPr>
      </p:pic>
      <p:pic>
        <p:nvPicPr>
          <p:cNvPr id="5" name="Picture 4"/>
          <p:cNvPicPr>
            <a:picLocks noChangeAspect="1"/>
          </p:cNvPicPr>
          <p:nvPr/>
        </p:nvPicPr>
        <p:blipFill>
          <a:blip r:embed="rId4"/>
          <a:stretch>
            <a:fillRect/>
          </a:stretch>
        </p:blipFill>
        <p:spPr>
          <a:xfrm rot="19227255">
            <a:off x="7947015" y="5917629"/>
            <a:ext cx="407638" cy="69505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9144000" cy="1103312"/>
          </a:xfrm>
        </p:spPr>
        <p:txBody>
          <a:bodyPr/>
          <a:lstStyle/>
          <a:p>
            <a:r>
              <a:rPr lang="en-US" dirty="0" smtClean="0"/>
              <a:t>Security Threats</a:t>
            </a:r>
            <a:endParaRPr lang="en-US" dirty="0"/>
          </a:p>
        </p:txBody>
      </p:sp>
      <p:sp>
        <p:nvSpPr>
          <p:cNvPr id="3" name="Content Placeholder 2"/>
          <p:cNvSpPr>
            <a:spLocks noGrp="1"/>
          </p:cNvSpPr>
          <p:nvPr>
            <p:ph sz="half" idx="4294967295"/>
          </p:nvPr>
        </p:nvSpPr>
        <p:spPr>
          <a:xfrm>
            <a:off x="1066800" y="762000"/>
            <a:ext cx="6324600" cy="457200"/>
          </a:xfrm>
        </p:spPr>
        <p:txBody>
          <a:bodyPr>
            <a:normAutofit fontScale="85000" lnSpcReduction="10000"/>
          </a:bodyPr>
          <a:lstStyle/>
          <a:p>
            <a:r>
              <a:rPr lang="en-US" dirty="0" smtClean="0"/>
              <a:t>Major security concerns for mobile devices:</a:t>
            </a:r>
          </a:p>
          <a:p>
            <a:pPr lvl="2"/>
            <a:endParaRPr lang="en-US" dirty="0" smtClean="0"/>
          </a:p>
        </p:txBody>
      </p:sp>
      <p:graphicFrame>
        <p:nvGraphicFramePr>
          <p:cNvPr id="6" name="Diagram 5"/>
          <p:cNvGraphicFramePr/>
          <p:nvPr/>
        </p:nvGraphicFramePr>
        <p:xfrm>
          <a:off x="228600" y="1143000"/>
          <a:ext cx="8763000" cy="2667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nvGraphicFramePr>
        <p:xfrm>
          <a:off x="152400" y="3581400"/>
          <a:ext cx="8763000" cy="3276600"/>
        </p:xfrm>
        <a:graphic>
          <a:graphicData uri="http://schemas.openxmlformats.org/drawingml/2006/diagram">
            <a: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mc:Choice xmlns:ma="http://schemas.microsoft.com/office/mac/drawingml/2008/main" Requires="ma">
            <p:blipFill>
              <a:blip r:embed="rId3"/>
              <a:srcRect t="11818" b="20909"/>
              <a:stretch>
                <a:fillRect/>
              </a:stretch>
            </p:blipFill>
          </mc:Choice>
          <mc:Fallback>
            <p:blipFill>
              <a:blip r:embed="rId4"/>
              <a:srcRect t="11818" b="20909"/>
              <a:stretch>
                <a:fillRect/>
              </a:stretch>
            </p:blipFill>
          </mc:Fallback>
        </mc:AlternateContent>
        <p:spPr>
          <a:xfrm>
            <a:off x="609600" y="1"/>
            <a:ext cx="7877390" cy="6857999"/>
          </a:xfrm>
          <a:prstGeom prst="rect">
            <a:avLst/>
          </a:prstGeom>
        </p:spPr>
      </p:pic>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IEEE 802.11 </a:t>
            </a:r>
            <a:br>
              <a:rPr lang="en-US" dirty="0" smtClean="0"/>
            </a:br>
            <a:r>
              <a:rPr lang="en-US" dirty="0" smtClean="0"/>
              <a:t>Wireless LAN Overview</a:t>
            </a:r>
            <a:endParaRPr lang="en-US" dirty="0"/>
          </a:p>
        </p:txBody>
      </p:sp>
      <p:sp>
        <p:nvSpPr>
          <p:cNvPr id="3" name="Content Placeholder 2"/>
          <p:cNvSpPr>
            <a:spLocks noGrp="1"/>
          </p:cNvSpPr>
          <p:nvPr>
            <p:ph idx="1"/>
          </p:nvPr>
        </p:nvSpPr>
        <p:spPr>
          <a:xfrm>
            <a:off x="762000" y="1828800"/>
            <a:ext cx="7570787" cy="4562475"/>
          </a:xfrm>
        </p:spPr>
        <p:txBody>
          <a:bodyPr>
            <a:normAutofit lnSpcReduction="10000"/>
          </a:bodyPr>
          <a:lstStyle/>
          <a:p>
            <a:r>
              <a:rPr lang="en-US" dirty="0" smtClean="0"/>
              <a:t>IEEE 802 is a committee that has developed standards for a wide range of local area networks (LANs)</a:t>
            </a:r>
          </a:p>
          <a:p>
            <a:r>
              <a:rPr lang="en-US" dirty="0" smtClean="0"/>
              <a:t>In 1990 the IEEE 802 Committee formed </a:t>
            </a:r>
            <a:r>
              <a:rPr lang="en-US" dirty="0" smtClean="0"/>
              <a:t>a new </a:t>
            </a:r>
            <a:r>
              <a:rPr lang="en-US" dirty="0" smtClean="0"/>
              <a:t>working group, IEEE 802.11, with a charter to develop a protocol and transmission specifications for wireless LANs (WLANs)</a:t>
            </a:r>
          </a:p>
          <a:p>
            <a:r>
              <a:rPr lang="en-US" dirty="0" smtClean="0"/>
              <a:t>Since that time, the demand for WLANs at different frequencies and data rates has exploded</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5890" name="Rectangle 1026"/>
          <p:cNvSpPr>
            <a:spLocks noGrp="1" noChangeArrowheads="1"/>
          </p:cNvSpPr>
          <p:nvPr>
            <p:ph type="title" idx="4294967295"/>
          </p:nvPr>
        </p:nvSpPr>
        <p:spPr>
          <a:xfrm>
            <a:off x="0" y="228601"/>
            <a:ext cx="9144000" cy="1189038"/>
          </a:xfrm>
        </p:spPr>
        <p:txBody>
          <a:bodyPr/>
          <a:lstStyle/>
          <a:p>
            <a:pPr>
              <a:defRPr/>
            </a:pPr>
            <a:r>
              <a:rPr lang="en-US" dirty="0" smtClean="0"/>
              <a:t>Table 18.1  </a:t>
            </a:r>
            <a:br>
              <a:rPr lang="en-US" dirty="0" smtClean="0"/>
            </a:br>
            <a:r>
              <a:rPr lang="en-US" dirty="0" smtClean="0"/>
              <a:t>IEEE 802.11 Terminology </a:t>
            </a:r>
            <a:endParaRPr lang="en-US" dirty="0"/>
          </a:p>
        </p:txBody>
      </p:sp>
      <p:pic>
        <p:nvPicPr>
          <p:cNvPr id="4" name="Picture 3"/>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304800" y="1708467"/>
            <a:ext cx="8642572" cy="5149533"/>
          </a:xfrm>
          <a:prstGeom prst="rect">
            <a:avLst/>
          </a:prstGeom>
        </p:spPr>
      </p:pic>
    </p:spTree>
  </p:cSld>
  <p:clrMapOvr>
    <a:masterClrMapping/>
  </p:clrMapOvr>
  <p:transition spd="med">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Alliance</a:t>
            </a:r>
            <a:endParaRPr lang="en-US" dirty="0"/>
          </a:p>
        </p:txBody>
      </p:sp>
      <p:sp>
        <p:nvSpPr>
          <p:cNvPr id="3" name="Content Placeholder 2"/>
          <p:cNvSpPr>
            <a:spLocks noGrp="1"/>
          </p:cNvSpPr>
          <p:nvPr>
            <p:ph idx="1"/>
          </p:nvPr>
        </p:nvSpPr>
        <p:spPr>
          <a:xfrm>
            <a:off x="792163" y="1762125"/>
            <a:ext cx="7570787" cy="4867275"/>
          </a:xfrm>
        </p:spPr>
        <p:txBody>
          <a:bodyPr>
            <a:normAutofit fontScale="62500" lnSpcReduction="20000"/>
          </a:bodyPr>
          <a:lstStyle/>
          <a:p>
            <a:r>
              <a:rPr lang="en-US" dirty="0" smtClean="0"/>
              <a:t>The first 802.11 standard to gain broad industry acceptance was 802.11b</a:t>
            </a:r>
          </a:p>
          <a:p>
            <a:r>
              <a:rPr lang="en-US" dirty="0" smtClean="0"/>
              <a:t>Wireless Ethernet Compatibility Alliance (WECA)</a:t>
            </a:r>
          </a:p>
          <a:p>
            <a:pPr lvl="1"/>
            <a:r>
              <a:rPr lang="en-US" dirty="0" smtClean="0"/>
              <a:t>An industry consortium formed in 1999</a:t>
            </a:r>
          </a:p>
          <a:p>
            <a:pPr lvl="1"/>
            <a:r>
              <a:rPr lang="en-US" dirty="0" smtClean="0"/>
              <a:t>Subsequently renamed the Wi-Fi (Wireless Fidelity) Alliance</a:t>
            </a:r>
          </a:p>
          <a:p>
            <a:pPr lvl="1"/>
            <a:r>
              <a:rPr lang="en-US" dirty="0" smtClean="0"/>
              <a:t>Created a test suite to certify interoperability for 802.11 products</a:t>
            </a:r>
          </a:p>
          <a:p>
            <a:r>
              <a:rPr lang="en-US" dirty="0" smtClean="0"/>
              <a:t>Wi-Fi</a:t>
            </a:r>
          </a:p>
          <a:p>
            <a:pPr lvl="1"/>
            <a:r>
              <a:rPr lang="en-US" dirty="0" smtClean="0"/>
              <a:t>The term used for certified 802.11b products</a:t>
            </a:r>
          </a:p>
          <a:p>
            <a:pPr lvl="1"/>
            <a:r>
              <a:rPr lang="en-US" dirty="0" smtClean="0"/>
              <a:t>Has been extended to 802.11g products</a:t>
            </a:r>
          </a:p>
          <a:p>
            <a:r>
              <a:rPr lang="en-US" dirty="0" smtClean="0"/>
              <a:t>Wi-Fi5</a:t>
            </a:r>
          </a:p>
          <a:p>
            <a:pPr lvl="1"/>
            <a:r>
              <a:rPr lang="en-US" dirty="0" smtClean="0"/>
              <a:t>A certification process for 802.11a products that was developed by the Wi-Fi Alliance</a:t>
            </a:r>
          </a:p>
          <a:p>
            <a:pPr marL="342900" lvl="1" indent="-342900">
              <a:spcBef>
                <a:spcPts val="2400"/>
              </a:spcBef>
              <a:buClr>
                <a:srgbClr val="BAABE3"/>
              </a:buClr>
            </a:pPr>
            <a:r>
              <a:rPr lang="en-US" sz="2880" dirty="0" smtClean="0">
                <a:cs typeface="ＭＳ Ｐゴシック" pitchFamily="-84" charset="-128"/>
              </a:rPr>
              <a:t>Recently the Wi-Fi Alliance has developed certification procedures for IEEE 802.11 security standards</a:t>
            </a:r>
          </a:p>
          <a:p>
            <a:pPr lvl="1"/>
            <a:r>
              <a:rPr lang="en-US" sz="2500" dirty="0" smtClean="0"/>
              <a:t>Referred to</a:t>
            </a:r>
            <a:r>
              <a:rPr lang="en-US" sz="2500" dirty="0" smtClean="0"/>
              <a:t> as </a:t>
            </a:r>
            <a:r>
              <a:rPr lang="en-US" sz="2500" dirty="0" smtClean="0"/>
              <a:t>Wi-Fi Protected Access (WPA)</a:t>
            </a:r>
            <a:r>
              <a:rPr lang="en-US" sz="2500" dirty="0" smtClean="0"/>
              <a:t> </a:t>
            </a:r>
          </a:p>
          <a:p>
            <a:endParaRPr lang="en-US" dirty="0"/>
          </a:p>
        </p:txBody>
      </p:sp>
      <p:pic>
        <p:nvPicPr>
          <p:cNvPr id="4" name="Picture 3"/>
          <p:cNvPicPr>
            <a:picLocks noChangeAspect="1"/>
          </p:cNvPicPr>
          <p:nvPr/>
        </p:nvPicPr>
        <p:blipFill>
          <a:blip r:embed="rId3"/>
          <a:stretch>
            <a:fillRect/>
          </a:stretch>
        </p:blipFill>
        <p:spPr>
          <a:xfrm>
            <a:off x="6705228" y="3048000"/>
            <a:ext cx="2438772" cy="21272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mc:Choice xmlns:ma="http://schemas.microsoft.com/office/mac/drawingml/2008/main" Requires="ma">
            <p:blipFill>
              <a:blip r:embed="rId3"/>
              <a:srcRect l="5882" t="22727" r="7059" b="15455"/>
              <a:stretch>
                <a:fillRect/>
              </a:stretch>
            </p:blipFill>
          </mc:Choice>
          <mc:Fallback>
            <p:blipFill>
              <a:blip r:embed="rId4"/>
              <a:srcRect l="5882" t="22727" r="7059" b="15455"/>
              <a:stretch>
                <a:fillRect/>
              </a:stretch>
            </p:blipFill>
          </mc:Fallback>
        </mc:AlternateContent>
        <p:spPr>
          <a:xfrm>
            <a:off x="914400" y="-120"/>
            <a:ext cx="7463177" cy="6858120"/>
          </a:xfrm>
          <a:prstGeom prst="rect">
            <a:avLst/>
          </a:prstGeom>
        </p:spPr>
      </p:pic>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4.pdf"/>
          <p:cNvPicPr>
            <a:picLocks noChangeAspect="1"/>
          </p:cNvPicPr>
          <p:nvPr/>
        </p:nvPicPr>
        <mc:AlternateContent>
          <mc:Choice xmlns:ma="http://schemas.microsoft.com/office/mac/drawingml/2008/main" Requires="ma">
            <p:blipFill>
              <a:blip r:embed="rId3"/>
              <a:srcRect t="22727" b="39091"/>
              <a:stretch>
                <a:fillRect/>
              </a:stretch>
            </p:blipFill>
          </mc:Choice>
          <mc:Fallback>
            <p:blipFill>
              <a:blip r:embed="rId4"/>
              <a:srcRect t="22727" b="39091"/>
              <a:stretch>
                <a:fillRect/>
              </a:stretch>
            </p:blipFill>
          </mc:Fallback>
        </mc:AlternateContent>
        <p:spPr>
          <a:xfrm>
            <a:off x="43800" y="1219200"/>
            <a:ext cx="9100200" cy="4496628"/>
          </a:xfrm>
          <a:prstGeom prst="rect">
            <a:avLst/>
          </a:prstGeom>
        </p:spPr>
      </p:pic>
    </p:spTree>
  </p:cSld>
  <p:clrMapOvr>
    <a:masterClrMapping/>
  </p:clrMapOvr>
  <p:transition spd="med">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5.pdf"/>
          <p:cNvPicPr>
            <a:picLocks noChangeAspect="1"/>
          </p:cNvPicPr>
          <p:nvPr/>
        </p:nvPicPr>
        <mc:AlternateContent>
          <mc:Choice xmlns:ma="http://schemas.microsoft.com/office/mac/drawingml/2008/main" Requires="ma">
            <p:blipFill>
              <a:blip r:embed="rId3"/>
              <a:srcRect t="13636" b="12727"/>
              <a:stretch>
                <a:fillRect/>
              </a:stretch>
            </p:blipFill>
          </mc:Choice>
          <mc:Fallback>
            <p:blipFill>
              <a:blip r:embed="rId4"/>
              <a:srcRect t="13636" b="12727"/>
              <a:stretch>
                <a:fillRect/>
              </a:stretch>
            </p:blipFill>
          </mc:Fallback>
        </mc:AlternateContent>
        <p:spPr>
          <a:xfrm>
            <a:off x="1006373" y="0"/>
            <a:ext cx="7196771" cy="6857999"/>
          </a:xfrm>
          <a:prstGeom prst="rect">
            <a:avLst/>
          </a:prstGeom>
        </p:spPr>
      </p:pic>
    </p:spTree>
  </p:cSld>
  <p:clrMapOvr>
    <a:masterClrMapping/>
  </p:clrMapOvr>
  <p:transition spd="med">
    <p:pull dir="l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mc:AlternateContent>
          <mc:Choice xmlns:ma="http://schemas.microsoft.com/office/mac/drawingml/2008/main" Requires="ma">
            <p:blipFill>
              <a:blip r:embed="rId3"/>
              <a:srcRect l="10522" t="-5180" r="10522"/>
              <a:stretch>
                <a:fillRect/>
              </a:stretch>
            </p:blipFill>
          </mc:Choice>
          <mc:Fallback>
            <p:blipFill>
              <a:blip r:embed="rId4"/>
              <a:srcRect l="10522" t="-5180" r="10522"/>
              <a:stretch>
                <a:fillRect/>
              </a:stretch>
            </p:blipFill>
          </mc:Fallback>
        </mc:AlternateContent>
        <p:spPr>
          <a:xfrm>
            <a:off x="533400" y="762000"/>
            <a:ext cx="8145376" cy="6297431"/>
          </a:xfrm>
          <a:prstGeom prst="rect">
            <a:avLst/>
          </a:prstGeom>
        </p:spPr>
      </p:pic>
      <p:sp>
        <p:nvSpPr>
          <p:cNvPr id="5" name="Rectangle 4"/>
          <p:cNvSpPr/>
          <p:nvPr/>
        </p:nvSpPr>
        <p:spPr>
          <a:xfrm>
            <a:off x="0" y="0"/>
            <a:ext cx="9144000" cy="954107"/>
          </a:xfrm>
          <a:prstGeom prst="rect">
            <a:avLst/>
          </a:prstGeom>
        </p:spPr>
        <p:txBody>
          <a:bodyPr wrap="square">
            <a:spAutoFit/>
          </a:bodyPr>
          <a:lstStyle/>
          <a:p>
            <a:pPr algn="ctr"/>
            <a:r>
              <a:rPr lang="en-US" sz="2800" dirty="0">
                <a:latin typeface="+mn-lt"/>
              </a:rPr>
              <a:t>Table 18.2 </a:t>
            </a:r>
            <a:r>
              <a:rPr lang="en-US" sz="2800" dirty="0" smtClean="0">
                <a:latin typeface="+mn-lt"/>
              </a:rPr>
              <a:t> </a:t>
            </a:r>
          </a:p>
          <a:p>
            <a:pPr algn="ctr"/>
            <a:r>
              <a:rPr lang="en-US" sz="2800" dirty="0" smtClean="0">
                <a:latin typeface="+mn-lt"/>
              </a:rPr>
              <a:t>IEEE </a:t>
            </a:r>
            <a:r>
              <a:rPr lang="en-US" sz="2800" dirty="0">
                <a:latin typeface="+mn-lt"/>
              </a:rPr>
              <a:t>802.11 Services</a:t>
            </a:r>
            <a:r>
              <a:rPr lang="en-US" sz="2800" dirty="0" smtClean="0">
                <a:latin typeface="+mn-lt"/>
              </a:rPr>
              <a:t> </a:t>
            </a:r>
            <a:endParaRPr lang="en-US" sz="2800" dirty="0">
              <a:latin typeface="+mn-lt"/>
            </a:endParaRPr>
          </a:p>
        </p:txBody>
      </p:sp>
    </p:spTree>
  </p:cSld>
  <p:clrMapOvr>
    <a:masterClrMapping/>
  </p:clrMapOvr>
  <p:transition spd="med">
    <p:wipe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18</a:t>
            </a:r>
            <a:endParaRPr lang="en-US" dirty="0">
              <a:ea typeface="+mj-ea"/>
              <a:cs typeface="+mj-cs"/>
            </a:endParaRPr>
          </a:p>
        </p:txBody>
      </p:sp>
      <p:sp>
        <p:nvSpPr>
          <p:cNvPr id="31747" name="Subtitle 13"/>
          <p:cNvSpPr>
            <a:spLocks noGrp="1"/>
          </p:cNvSpPr>
          <p:nvPr>
            <p:ph type="subTitle" idx="1"/>
          </p:nvPr>
        </p:nvSpPr>
        <p:spPr>
          <a:xfrm>
            <a:off x="1524000" y="5203825"/>
            <a:ext cx="6096000" cy="852488"/>
          </a:xfrm>
        </p:spPr>
        <p:txBody>
          <a:bodyPr/>
          <a:lstStyle/>
          <a:p>
            <a:r>
              <a:rPr lang="en-US" sz="3600" dirty="0" smtClean="0"/>
              <a:t>Wireless Network Security</a:t>
            </a:r>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Messages Within a DS</a:t>
            </a:r>
            <a:endParaRPr lang="en-US" dirty="0"/>
          </a:p>
        </p:txBody>
      </p:sp>
      <p:sp>
        <p:nvSpPr>
          <p:cNvPr id="11" name="Content Placeholder 10"/>
          <p:cNvSpPr>
            <a:spLocks noGrp="1"/>
          </p:cNvSpPr>
          <p:nvPr>
            <p:ph idx="1"/>
          </p:nvPr>
        </p:nvSpPr>
        <p:spPr>
          <a:xfrm>
            <a:off x="457200" y="1524000"/>
            <a:ext cx="8534400" cy="762000"/>
          </a:xfrm>
        </p:spPr>
        <p:txBody>
          <a:bodyPr>
            <a:normAutofit fontScale="92500" lnSpcReduction="20000"/>
          </a:bodyPr>
          <a:lstStyle/>
          <a:p>
            <a:r>
              <a:rPr lang="en-US" dirty="0" smtClean="0"/>
              <a:t> The two services involved with the distribution of messages within a DS are:</a:t>
            </a:r>
          </a:p>
        </p:txBody>
      </p:sp>
      <p:graphicFrame>
        <p:nvGraphicFramePr>
          <p:cNvPr id="5" name="Diagram 4"/>
          <p:cNvGraphicFramePr/>
          <p:nvPr/>
        </p:nvGraphicFramePr>
        <p:xfrm>
          <a:off x="1524000" y="1854200"/>
          <a:ext cx="6324600" cy="5003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Association-Related Services</a:t>
            </a:r>
            <a:endParaRPr lang="en-US" dirty="0"/>
          </a:p>
        </p:txBody>
      </p:sp>
      <p:sp>
        <p:nvSpPr>
          <p:cNvPr id="3" name="Content Placeholder 2"/>
          <p:cNvSpPr>
            <a:spLocks noGrp="1"/>
          </p:cNvSpPr>
          <p:nvPr>
            <p:ph idx="1"/>
          </p:nvPr>
        </p:nvSpPr>
        <p:spPr>
          <a:xfrm>
            <a:off x="838200" y="1600200"/>
            <a:ext cx="7570787" cy="523875"/>
          </a:xfrm>
        </p:spPr>
        <p:txBody>
          <a:bodyPr>
            <a:normAutofit/>
          </a:bodyPr>
          <a:lstStyle/>
          <a:p>
            <a:r>
              <a:rPr lang="en-US" dirty="0" smtClean="0"/>
              <a:t>Transition types based on mobility:</a:t>
            </a:r>
          </a:p>
        </p:txBody>
      </p:sp>
      <p:graphicFrame>
        <p:nvGraphicFramePr>
          <p:cNvPr id="4" name="Diagram 3"/>
          <p:cNvGraphicFramePr/>
          <p:nvPr/>
        </p:nvGraphicFramePr>
        <p:xfrm>
          <a:off x="381000" y="2438400"/>
          <a:ext cx="8382000" cy="4216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Association-Related Services</a:t>
            </a:r>
            <a:endParaRPr lang="en-US" dirty="0"/>
          </a:p>
        </p:txBody>
      </p:sp>
      <p:sp>
        <p:nvSpPr>
          <p:cNvPr id="3" name="Content Placeholder 2"/>
          <p:cNvSpPr>
            <a:spLocks noGrp="1"/>
          </p:cNvSpPr>
          <p:nvPr>
            <p:ph idx="1"/>
          </p:nvPr>
        </p:nvSpPr>
        <p:spPr>
          <a:xfrm>
            <a:off x="792163" y="1762125"/>
            <a:ext cx="7570787" cy="4791075"/>
          </a:xfrm>
        </p:spPr>
        <p:txBody>
          <a:bodyPr>
            <a:normAutofit fontScale="77500" lnSpcReduction="20000"/>
          </a:bodyPr>
          <a:lstStyle/>
          <a:p>
            <a:r>
              <a:rPr lang="en-US" dirty="0" smtClean="0"/>
              <a:t>To deliver a message within a DS, the distribution service needs to know the identity of the AP to which the message should be delivered in order for that message to reach the destination station</a:t>
            </a:r>
          </a:p>
          <a:p>
            <a:r>
              <a:rPr lang="en-US" dirty="0" smtClean="0"/>
              <a:t>Three services relate to a station maintaining an association with the AP within its current BSS:</a:t>
            </a:r>
          </a:p>
          <a:p>
            <a:pPr lvl="1"/>
            <a:r>
              <a:rPr lang="en-US" dirty="0" smtClean="0"/>
              <a:t>Association</a:t>
            </a:r>
          </a:p>
          <a:p>
            <a:pPr lvl="2"/>
            <a:r>
              <a:rPr lang="en-US" dirty="0" smtClean="0"/>
              <a:t>Establishes an initial association between a station and an AP</a:t>
            </a:r>
          </a:p>
          <a:p>
            <a:pPr lvl="1"/>
            <a:r>
              <a:rPr lang="en-US" dirty="0" smtClean="0"/>
              <a:t>Reassociation</a:t>
            </a:r>
          </a:p>
          <a:p>
            <a:pPr lvl="2"/>
            <a:r>
              <a:rPr lang="en-US" dirty="0" smtClean="0"/>
              <a:t>Enables an established association to be transferred from one AP to another, allowing a mobile station to move from one BSS to another</a:t>
            </a:r>
          </a:p>
          <a:p>
            <a:pPr lvl="1"/>
            <a:r>
              <a:rPr lang="en-US" dirty="0" smtClean="0"/>
              <a:t>Disassociation </a:t>
            </a:r>
          </a:p>
          <a:p>
            <a:pPr lvl="2"/>
            <a:r>
              <a:rPr lang="en-US" dirty="0" smtClean="0"/>
              <a:t>A notification from either a station or an AP that an existing association is terminated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IEEE 802.11i Wireless LAN Security</a:t>
            </a:r>
            <a:endParaRPr lang="en-US" dirty="0"/>
          </a:p>
        </p:txBody>
      </p:sp>
      <p:sp>
        <p:nvSpPr>
          <p:cNvPr id="7" name="Content Placeholder 6"/>
          <p:cNvSpPr>
            <a:spLocks noGrp="1"/>
          </p:cNvSpPr>
          <p:nvPr>
            <p:ph idx="1"/>
          </p:nvPr>
        </p:nvSpPr>
        <p:spPr>
          <a:xfrm>
            <a:off x="838200" y="1600200"/>
            <a:ext cx="7570787" cy="4289425"/>
          </a:xfrm>
        </p:spPr>
        <p:txBody>
          <a:bodyPr>
            <a:normAutofit/>
          </a:bodyPr>
          <a:lstStyle/>
          <a:p>
            <a:r>
              <a:rPr lang="en-US" dirty="0" smtClean="0"/>
              <a:t>There is an increased need for robust security services and mechanisms for wireless LANs</a:t>
            </a:r>
          </a:p>
          <a:p>
            <a:endParaRPr lang="en-US" dirty="0"/>
          </a:p>
        </p:txBody>
      </p:sp>
      <p:graphicFrame>
        <p:nvGraphicFramePr>
          <p:cNvPr id="4" name="Diagram 3"/>
          <p:cNvGraphicFramePr/>
          <p:nvPr/>
        </p:nvGraphicFramePr>
        <p:xfrm>
          <a:off x="1524000" y="2590800"/>
          <a:ext cx="6096000" cy="4064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mc:Choice xmlns:ma="http://schemas.microsoft.com/office/mac/drawingml/2008/main" Requires="ma">
            <p:blipFill>
              <a:blip r:embed="rId3"/>
              <a:srcRect t="2727" b="6364"/>
              <a:stretch>
                <a:fillRect/>
              </a:stretch>
            </p:blipFill>
          </mc:Choice>
          <mc:Fallback>
            <p:blipFill>
              <a:blip r:embed="rId4"/>
              <a:srcRect t="2727" b="6364"/>
              <a:stretch>
                <a:fillRect/>
              </a:stretch>
            </p:blipFill>
          </mc:Fallback>
        </mc:AlternateContent>
        <p:spPr>
          <a:xfrm>
            <a:off x="1752600" y="0"/>
            <a:ext cx="5829363" cy="6858000"/>
          </a:xfrm>
          <a:prstGeom prst="rect">
            <a:avLst/>
          </a:prstGeom>
        </p:spPr>
      </p:pic>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mc:Choice xmlns:ma="http://schemas.microsoft.com/office/mac/drawingml/2008/main" Requires="ma">
            <p:blipFill>
              <a:blip r:embed="rId3"/>
              <a:srcRect t="10000" b="24545"/>
              <a:stretch>
                <a:fillRect/>
              </a:stretch>
            </p:blipFill>
          </mc:Choice>
          <mc:Fallback>
            <p:blipFill>
              <a:blip r:embed="rId4"/>
              <a:srcRect t="10000" b="24545"/>
              <a:stretch>
                <a:fillRect/>
              </a:stretch>
            </p:blipFill>
          </mc:Fallback>
        </mc:AlternateContent>
        <p:spPr>
          <a:xfrm>
            <a:off x="609600" y="0"/>
            <a:ext cx="8096283" cy="6858000"/>
          </a:xfrm>
          <a:prstGeom prst="rect">
            <a:avLst/>
          </a:prstGeom>
        </p:spPr>
      </p:pic>
    </p:spTree>
  </p:cSld>
  <p:clrMapOvr>
    <a:masterClrMapping/>
  </p:clrMapOvr>
  <p:transition spd="med">
    <p:pull dir="l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8.pdf"/>
          <p:cNvPicPr>
            <a:picLocks noChangeAspect="1"/>
          </p:cNvPicPr>
          <p:nvPr/>
        </p:nvPicPr>
        <mc:AlternateContent>
          <mc:Choice xmlns:ma="http://schemas.microsoft.com/office/mac/drawingml/2008/main" Requires="ma">
            <p:blipFill>
              <a:blip r:embed="rId3"/>
              <a:srcRect b="10000"/>
              <a:stretch>
                <a:fillRect/>
              </a:stretch>
            </p:blipFill>
          </mc:Choice>
          <mc:Fallback>
            <p:blipFill>
              <a:blip r:embed="rId4"/>
              <a:srcRect b="10000"/>
              <a:stretch>
                <a:fillRect/>
              </a:stretch>
            </p:blipFill>
          </mc:Fallback>
        </mc:AlternateContent>
        <p:spPr>
          <a:xfrm>
            <a:off x="1676400" y="0"/>
            <a:ext cx="5888174" cy="6858000"/>
          </a:xfrm>
          <a:prstGeom prst="rect">
            <a:avLst/>
          </a:prstGeom>
        </p:spPr>
      </p:pic>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IEEE 802.1X </a:t>
            </a:r>
            <a:br>
              <a:rPr lang="en-US" dirty="0" smtClean="0"/>
            </a:br>
            <a:r>
              <a:rPr lang="en-US" dirty="0" smtClean="0"/>
              <a:t>Access Control Approach</a:t>
            </a:r>
            <a:endParaRPr lang="en-US" dirty="0"/>
          </a:p>
        </p:txBody>
      </p:sp>
      <p:sp>
        <p:nvSpPr>
          <p:cNvPr id="7" name="Content Placeholder 6"/>
          <p:cNvSpPr>
            <a:spLocks noGrp="1"/>
          </p:cNvSpPr>
          <p:nvPr>
            <p:ph idx="1"/>
          </p:nvPr>
        </p:nvSpPr>
        <p:spPr>
          <a:xfrm>
            <a:off x="792163" y="1762125"/>
            <a:ext cx="7570787" cy="4562475"/>
          </a:xfrm>
        </p:spPr>
        <p:txBody>
          <a:bodyPr>
            <a:normAutofit fontScale="85000" lnSpcReduction="20000"/>
          </a:bodyPr>
          <a:lstStyle/>
          <a:p>
            <a:r>
              <a:rPr lang="en-US" dirty="0" smtClean="0"/>
              <a:t>Port-Based Network Access Control</a:t>
            </a:r>
          </a:p>
          <a:p>
            <a:r>
              <a:rPr lang="en-US" dirty="0" smtClean="0"/>
              <a:t>The authentication protocol that is used, the Extensible Authentication Protocol (EAP), is defined in the IEEE 802.1X standard</a:t>
            </a:r>
          </a:p>
          <a:p>
            <a:r>
              <a:rPr lang="en-US" dirty="0" smtClean="0"/>
              <a:t>802.1X uses: </a:t>
            </a:r>
          </a:p>
          <a:p>
            <a:pPr lvl="1"/>
            <a:r>
              <a:rPr lang="en-US" dirty="0" smtClean="0"/>
              <a:t>Controlled ports</a:t>
            </a:r>
          </a:p>
          <a:p>
            <a:pPr lvl="2"/>
            <a:r>
              <a:rPr lang="en-US" dirty="0" smtClean="0"/>
              <a:t>Allows the exchange of PDUs between a supplicant and other systems on the LAN only if the current state of the supplicant authorizes such an exchange</a:t>
            </a:r>
          </a:p>
          <a:p>
            <a:pPr lvl="1"/>
            <a:r>
              <a:rPr lang="en-US" dirty="0" smtClean="0"/>
              <a:t>Uncontrolled ports</a:t>
            </a:r>
          </a:p>
          <a:p>
            <a:pPr lvl="2"/>
            <a:r>
              <a:rPr lang="en-US" dirty="0" smtClean="0"/>
              <a:t>Allows the exchange of PDUs between the supplicant and the other AS, regardless of the authentication state of the supplicant</a:t>
            </a:r>
          </a:p>
          <a:p>
            <a:pPr lvl="1"/>
            <a:endParaRPr lang="en-US" dirty="0" smtClean="0"/>
          </a:p>
          <a:p>
            <a:endParaRPr lang="en-US" dirty="0" smtClean="0"/>
          </a:p>
          <a:p>
            <a:pPr lvl="1"/>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8.pdf"/>
          <p:cNvPicPr>
            <a:picLocks noChangeAspect="1"/>
          </p:cNvPicPr>
          <p:nvPr/>
        </p:nvPicPr>
        <mc:AlternateContent>
          <mc:Choice xmlns:ma="http://schemas.microsoft.com/office/mac/drawingml/2008/main" Requires="ma">
            <p:blipFill>
              <a:blip r:embed="rId3"/>
              <a:srcRect b="9091"/>
              <a:stretch>
                <a:fillRect/>
              </a:stretch>
            </p:blipFill>
          </mc:Choice>
          <mc:Fallback>
            <p:blipFill>
              <a:blip r:embed="rId4"/>
              <a:srcRect b="9091"/>
              <a:stretch>
                <a:fillRect/>
              </a:stretch>
            </p:blipFill>
          </mc:Fallback>
        </mc:AlternateContent>
        <p:spPr>
          <a:xfrm>
            <a:off x="1752600" y="0"/>
            <a:ext cx="5829298" cy="6858000"/>
          </a:xfrm>
          <a:prstGeom prst="rect">
            <a:avLst/>
          </a:prstGeom>
        </p:spPr>
      </p:pic>
    </p:spTree>
  </p:cSld>
  <p:clrMapOvr>
    <a:masterClrMapping/>
  </p:clrMapOvr>
  <p:transition spd="med">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9.pdf"/>
          <p:cNvPicPr>
            <a:picLocks noChangeAspect="1"/>
          </p:cNvPicPr>
          <p:nvPr/>
        </p:nvPicPr>
        <mc:AlternateContent>
          <mc:Choice xmlns:ma="http://schemas.microsoft.com/office/mac/drawingml/2008/main" Requires="ma">
            <p:blipFill>
              <a:blip r:embed="rId3"/>
              <a:srcRect t="4545" b="6364"/>
              <a:stretch>
                <a:fillRect/>
              </a:stretch>
            </p:blipFill>
          </mc:Choice>
          <mc:Fallback>
            <p:blipFill>
              <a:blip r:embed="rId4"/>
              <a:srcRect t="4545" b="6364"/>
              <a:stretch>
                <a:fillRect/>
              </a:stretch>
            </p:blipFill>
          </mc:Fallback>
        </mc:AlternateContent>
        <p:spPr>
          <a:xfrm>
            <a:off x="1543742" y="0"/>
            <a:ext cx="5948366" cy="6858000"/>
          </a:xfrm>
          <a:prstGeom prst="rect">
            <a:avLst/>
          </a:prstGeom>
        </p:spPr>
      </p:pic>
    </p:spTree>
  </p:cSld>
  <p:clrMapOvr>
    <a:masterClrMapping/>
  </p:clrMapOvr>
  <p:transition spd="med">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457200" y="1676400"/>
            <a:ext cx="8534400" cy="4114800"/>
          </a:xfrm>
          <a:prstGeom prst="rect">
            <a:avLst/>
          </a:prstGeom>
        </p:spPr>
        <p:txBody>
          <a:bodyPr wrap="square">
            <a:prstTxWarp prst="textNoShape">
              <a:avLst/>
            </a:prstTxWarp>
            <a:spAutoFit/>
          </a:bodyPr>
          <a:lstStyle/>
          <a:p>
            <a:r>
              <a:rPr lang="en-US" sz="2300" i="1" dirty="0" smtClean="0">
                <a:latin typeface="+mn-lt"/>
              </a:rPr>
              <a:t>“Investigators </a:t>
            </a:r>
            <a:r>
              <a:rPr lang="en-US" sz="2300" i="1" dirty="0">
                <a:latin typeface="+mn-lt"/>
              </a:rPr>
              <a:t>have published numerous reports of birds taking turns vocalizing; </a:t>
            </a:r>
            <a:r>
              <a:rPr lang="en-US" sz="2300" i="1" dirty="0" smtClean="0">
                <a:latin typeface="+mn-lt"/>
              </a:rPr>
              <a:t>the bird </a:t>
            </a:r>
            <a:r>
              <a:rPr lang="en-US" sz="2300" i="1" dirty="0">
                <a:latin typeface="+mn-lt"/>
              </a:rPr>
              <a:t>spoken to gave its full attention to the speaker and never vocalized at the </a:t>
            </a:r>
            <a:r>
              <a:rPr lang="en-US" sz="2300" i="1" dirty="0" smtClean="0">
                <a:latin typeface="+mn-lt"/>
              </a:rPr>
              <a:t>same time</a:t>
            </a:r>
            <a:r>
              <a:rPr lang="en-US" sz="2300" i="1" dirty="0">
                <a:latin typeface="+mn-lt"/>
              </a:rPr>
              <a:t>, as if the two were holding a </a:t>
            </a:r>
            <a:r>
              <a:rPr lang="en-US" sz="2300" i="1" dirty="0" smtClean="0">
                <a:latin typeface="+mn-lt"/>
              </a:rPr>
              <a:t>conversation.”</a:t>
            </a:r>
          </a:p>
          <a:p>
            <a:endParaRPr lang="en-US" sz="2300" i="1" dirty="0" smtClean="0">
              <a:latin typeface="+mn-lt"/>
            </a:endParaRPr>
          </a:p>
          <a:p>
            <a:r>
              <a:rPr lang="en-US" sz="2300" i="1" dirty="0" smtClean="0">
                <a:latin typeface="+mn-lt"/>
              </a:rPr>
              <a:t>“Researchers </a:t>
            </a:r>
            <a:r>
              <a:rPr lang="en-US" sz="2300" i="1" dirty="0">
                <a:latin typeface="+mn-lt"/>
              </a:rPr>
              <a:t>and scholars who have studied the data on avian communication </a:t>
            </a:r>
            <a:r>
              <a:rPr lang="en-US" sz="2300" i="1" dirty="0" smtClean="0">
                <a:latin typeface="+mn-lt"/>
              </a:rPr>
              <a:t>carefully write </a:t>
            </a:r>
            <a:r>
              <a:rPr lang="en-US" sz="2300" i="1" dirty="0">
                <a:latin typeface="+mn-lt"/>
              </a:rPr>
              <a:t>(a) the communication code of birds, such as crows, has not been </a:t>
            </a:r>
            <a:r>
              <a:rPr lang="en-US" sz="2300" i="1" dirty="0" smtClean="0">
                <a:latin typeface="+mn-lt"/>
              </a:rPr>
              <a:t>broken by </a:t>
            </a:r>
            <a:r>
              <a:rPr lang="en-US" sz="2300" i="1" dirty="0">
                <a:latin typeface="+mn-lt"/>
              </a:rPr>
              <a:t>any means; (b) probably all birds have wider vocabularies than anyone realizes</a:t>
            </a:r>
            <a:r>
              <a:rPr lang="en-US" sz="2300" i="1" dirty="0" smtClean="0">
                <a:latin typeface="+mn-lt"/>
              </a:rPr>
              <a:t>; and </a:t>
            </a:r>
            <a:r>
              <a:rPr lang="en-US" sz="2300" i="1" dirty="0">
                <a:latin typeface="+mn-lt"/>
              </a:rPr>
              <a:t>(c) greater complexity and depth are recognized in avian communication </a:t>
            </a:r>
            <a:r>
              <a:rPr lang="en-US" sz="2300" i="1" dirty="0" smtClean="0">
                <a:latin typeface="+mn-lt"/>
              </a:rPr>
              <a:t>as research </a:t>
            </a:r>
            <a:r>
              <a:rPr lang="en-US" sz="2300" i="1" dirty="0">
                <a:latin typeface="+mn-lt"/>
              </a:rPr>
              <a:t>progresses</a:t>
            </a:r>
            <a:r>
              <a:rPr lang="en-US" sz="2300" i="1" dirty="0" smtClean="0">
                <a:latin typeface="+mn-lt"/>
              </a:rPr>
              <a:t>.”</a:t>
            </a:r>
            <a:endParaRPr lang="en-US" sz="2300" i="1" dirty="0">
              <a:solidFill>
                <a:schemeClr val="tx2"/>
              </a:solidFill>
              <a:latin typeface="+mn-lt"/>
            </a:endParaRPr>
          </a:p>
        </p:txBody>
      </p:sp>
      <p:sp>
        <p:nvSpPr>
          <p:cNvPr id="5" name="Rectangle 4"/>
          <p:cNvSpPr/>
          <p:nvPr/>
        </p:nvSpPr>
        <p:spPr>
          <a:xfrm>
            <a:off x="-381000" y="5715000"/>
            <a:ext cx="9144000" cy="822789"/>
          </a:xfrm>
          <a:prstGeom prst="rect">
            <a:avLst/>
          </a:prstGeom>
        </p:spPr>
        <p:txBody>
          <a:bodyPr>
            <a:prstTxWarp prst="textNoShape">
              <a:avLst/>
            </a:prstTxWarp>
            <a:spAutoFit/>
          </a:bodyPr>
          <a:lstStyle/>
          <a:p>
            <a:pPr marL="342900" indent="-342900" algn="r">
              <a:lnSpc>
                <a:spcPct val="80000"/>
              </a:lnSpc>
              <a:spcBef>
                <a:spcPts val="600"/>
              </a:spcBef>
              <a:buClr>
                <a:srgbClr val="BAABE3"/>
              </a:buClr>
            </a:pPr>
            <a:r>
              <a:rPr lang="en-US" sz="2600" b="1" i="1" dirty="0">
                <a:solidFill>
                  <a:schemeClr val="tx2"/>
                </a:solidFill>
                <a:latin typeface="Candara" pitchFamily="-84" charset="0"/>
              </a:rPr>
              <a:t>—The</a:t>
            </a:r>
            <a:r>
              <a:rPr lang="en-US" sz="2600" b="1" i="1" dirty="0" smtClean="0">
                <a:solidFill>
                  <a:schemeClr val="tx2"/>
                </a:solidFill>
                <a:latin typeface="Candara" pitchFamily="-84" charset="0"/>
              </a:rPr>
              <a:t> Human Nature of Birds,</a:t>
            </a:r>
            <a:r>
              <a:rPr lang="en-US" sz="2600" b="1" dirty="0" smtClean="0">
                <a:solidFill>
                  <a:schemeClr val="tx2"/>
                </a:solidFill>
                <a:latin typeface="Candara" pitchFamily="-84" charset="0"/>
              </a:rPr>
              <a:t> </a:t>
            </a:r>
          </a:p>
          <a:p>
            <a:pPr marL="342900" indent="-342900" algn="r">
              <a:lnSpc>
                <a:spcPct val="80000"/>
              </a:lnSpc>
              <a:spcBef>
                <a:spcPts val="600"/>
              </a:spcBef>
              <a:buClr>
                <a:srgbClr val="BAABE3"/>
              </a:buClr>
            </a:pPr>
            <a:r>
              <a:rPr lang="en-US" sz="2600" b="1" dirty="0" smtClean="0">
                <a:solidFill>
                  <a:schemeClr val="tx2"/>
                </a:solidFill>
                <a:latin typeface="Candara" pitchFamily="-84" charset="0"/>
              </a:rPr>
              <a:t>Theodore Barber</a:t>
            </a:r>
            <a:endParaRPr lang="en-US" sz="2600" b="1" dirty="0">
              <a:solidFill>
                <a:schemeClr val="tx2"/>
              </a:solidFill>
              <a:latin typeface="Candara" pitchFamily="-8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3"/>
              <a:srcRect l="2250" b="2835"/>
              <a:stretch>
                <a:fillRect/>
              </a:stretch>
            </p:blipFill>
          </mc:Choice>
          <mc:Fallback>
            <p:blipFill>
              <a:blip r:embed="rId4"/>
              <a:srcRect l="2250" b="2835"/>
              <a:stretch>
                <a:fillRect/>
              </a:stretch>
            </p:blipFill>
          </mc:Fallback>
        </mc:AlternateContent>
        <p:spPr>
          <a:xfrm>
            <a:off x="448818" y="83820"/>
            <a:ext cx="6256782" cy="6582135"/>
          </a:xfrm>
          <a:prstGeom prst="rect">
            <a:avLst/>
          </a:prstGeom>
          <a:ln>
            <a:solidFill>
              <a:schemeClr val="tx1"/>
            </a:solidFill>
          </a:ln>
        </p:spPr>
      </p:pic>
      <p:sp>
        <p:nvSpPr>
          <p:cNvPr id="3" name="Rectangle 2"/>
          <p:cNvSpPr/>
          <p:nvPr/>
        </p:nvSpPr>
        <p:spPr>
          <a:xfrm>
            <a:off x="6781800" y="533400"/>
            <a:ext cx="2362200" cy="3877985"/>
          </a:xfrm>
          <a:prstGeom prst="rect">
            <a:avLst/>
          </a:prstGeom>
        </p:spPr>
        <p:txBody>
          <a:bodyPr wrap="square">
            <a:spAutoFit/>
          </a:bodyPr>
          <a:lstStyle/>
          <a:p>
            <a:pPr algn="ctr"/>
            <a:r>
              <a:rPr lang="en-US" sz="3200" dirty="0">
                <a:latin typeface="+mn-lt"/>
              </a:rPr>
              <a:t>Table 18.3 </a:t>
            </a:r>
            <a:r>
              <a:rPr lang="en-US" sz="3200" dirty="0" smtClean="0">
                <a:latin typeface="+mn-lt"/>
              </a:rPr>
              <a:t> </a:t>
            </a:r>
          </a:p>
          <a:p>
            <a:endParaRPr lang="en-US" dirty="0" smtClean="0"/>
          </a:p>
          <a:p>
            <a:endParaRPr lang="en-US" sz="2800" dirty="0" smtClean="0">
              <a:latin typeface="+mn-lt"/>
            </a:endParaRPr>
          </a:p>
          <a:p>
            <a:pPr algn="ctr"/>
            <a:r>
              <a:rPr lang="en-US" sz="2800" dirty="0" smtClean="0">
                <a:latin typeface="+mn-lt"/>
              </a:rPr>
              <a:t>IEEE </a:t>
            </a:r>
            <a:r>
              <a:rPr lang="en-US" sz="2800" dirty="0">
                <a:latin typeface="+mn-lt"/>
              </a:rPr>
              <a:t>802.11i</a:t>
            </a:r>
            <a:r>
              <a:rPr lang="en-US" sz="2800" dirty="0" smtClean="0">
                <a:latin typeface="+mn-lt"/>
              </a:rPr>
              <a:t> </a:t>
            </a:r>
          </a:p>
          <a:p>
            <a:pPr algn="ctr"/>
            <a:r>
              <a:rPr lang="en-US" sz="2800" dirty="0" smtClean="0">
                <a:latin typeface="+mn-lt"/>
              </a:rPr>
              <a:t>Keys </a:t>
            </a:r>
            <a:r>
              <a:rPr lang="en-US" sz="2800" dirty="0">
                <a:latin typeface="+mn-lt"/>
              </a:rPr>
              <a:t>for Data Confidentiality</a:t>
            </a:r>
            <a:r>
              <a:rPr lang="en-US" sz="2800" dirty="0" smtClean="0">
                <a:latin typeface="+mn-lt"/>
              </a:rPr>
              <a:t> </a:t>
            </a:r>
          </a:p>
          <a:p>
            <a:pPr algn="ctr"/>
            <a:r>
              <a:rPr lang="en-US" sz="2800" dirty="0" smtClean="0">
                <a:latin typeface="+mn-lt"/>
              </a:rPr>
              <a:t>and </a:t>
            </a:r>
          </a:p>
          <a:p>
            <a:pPr algn="ctr"/>
            <a:r>
              <a:rPr lang="en-US" sz="2800" dirty="0" smtClean="0">
                <a:latin typeface="+mn-lt"/>
              </a:rPr>
              <a:t>Integrity </a:t>
            </a:r>
            <a:r>
              <a:rPr lang="en-US" sz="2800" dirty="0">
                <a:latin typeface="+mn-lt"/>
              </a:rPr>
              <a:t>Protocols</a:t>
            </a:r>
            <a:r>
              <a:rPr lang="en-US" sz="2800" dirty="0" smtClean="0">
                <a:latin typeface="+mn-lt"/>
              </a:rPr>
              <a:t> </a:t>
            </a:r>
            <a:endParaRPr lang="en-US" sz="2800" dirty="0">
              <a:latin typeface="+mn-lt"/>
            </a:endParaRPr>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Pairwise Keys</a:t>
            </a:r>
            <a:endParaRPr lang="en-US" dirty="0"/>
          </a:p>
        </p:txBody>
      </p:sp>
      <p:sp>
        <p:nvSpPr>
          <p:cNvPr id="7" name="Content Placeholder 6"/>
          <p:cNvSpPr>
            <a:spLocks noGrp="1"/>
          </p:cNvSpPr>
          <p:nvPr>
            <p:ph idx="1"/>
          </p:nvPr>
        </p:nvSpPr>
        <p:spPr>
          <a:xfrm>
            <a:off x="685800" y="1609725"/>
            <a:ext cx="7772400" cy="5248275"/>
          </a:xfrm>
        </p:spPr>
        <p:txBody>
          <a:bodyPr>
            <a:normAutofit fontScale="55000" lnSpcReduction="20000"/>
          </a:bodyPr>
          <a:lstStyle/>
          <a:p>
            <a:r>
              <a:rPr lang="en-US" b="1" dirty="0" smtClean="0"/>
              <a:t>Used for communication between a pair of devices, typically between </a:t>
            </a:r>
            <a:r>
              <a:rPr lang="en-US" b="1" dirty="0" smtClean="0"/>
              <a:t>a </a:t>
            </a:r>
            <a:r>
              <a:rPr lang="en-US" b="1" dirty="0" smtClean="0"/>
              <a:t>STA and an AP</a:t>
            </a:r>
          </a:p>
          <a:p>
            <a:pPr lvl="1"/>
            <a:r>
              <a:rPr lang="en-US" dirty="0" smtClean="0"/>
              <a:t>These keys form a hierarchy beginning with a master key from which other keys are derived dynamically and used for a limited period of time</a:t>
            </a:r>
          </a:p>
          <a:p>
            <a:pPr>
              <a:spcBef>
                <a:spcPts val="1800"/>
              </a:spcBef>
            </a:pPr>
            <a:r>
              <a:rPr lang="en-US" b="1" dirty="0" smtClean="0"/>
              <a:t>Pre-shared key (PSK)</a:t>
            </a:r>
          </a:p>
          <a:p>
            <a:pPr lvl="1"/>
            <a:r>
              <a:rPr lang="en-US" dirty="0" smtClean="0"/>
              <a:t>A secret key shared by the AP and a STA and installed in some fashion outside the scope of IEEE 802.11i</a:t>
            </a:r>
          </a:p>
          <a:p>
            <a:pPr>
              <a:spcBef>
                <a:spcPts val="1800"/>
              </a:spcBef>
            </a:pPr>
            <a:r>
              <a:rPr lang="en-US" b="1" dirty="0" smtClean="0"/>
              <a:t>Master session key (MSK)</a:t>
            </a:r>
          </a:p>
          <a:p>
            <a:pPr lvl="1"/>
            <a:r>
              <a:rPr lang="en-US" dirty="0" smtClean="0"/>
              <a:t>Also known as the AAAK, and is generated using the IEEE 802.1X protocol during the authentication phase</a:t>
            </a:r>
          </a:p>
          <a:p>
            <a:pPr>
              <a:spcBef>
                <a:spcPts val="1800"/>
              </a:spcBef>
            </a:pPr>
            <a:r>
              <a:rPr lang="en-US" b="1" dirty="0" smtClean="0"/>
              <a:t>Pairwise master key (PMK)</a:t>
            </a:r>
          </a:p>
          <a:p>
            <a:pPr lvl="1"/>
            <a:r>
              <a:rPr lang="en-US" dirty="0" smtClean="0"/>
              <a:t>Derived from the master key</a:t>
            </a:r>
          </a:p>
          <a:p>
            <a:pPr lvl="1"/>
            <a:r>
              <a:rPr lang="en-US" dirty="0" smtClean="0"/>
              <a:t>If a PSK is used, then the PSK is used as the PMK; if a MSK is used, then the PMK is derived from the MSK by truncation</a:t>
            </a:r>
          </a:p>
          <a:p>
            <a:pPr>
              <a:spcBef>
                <a:spcPts val="1800"/>
              </a:spcBef>
            </a:pPr>
            <a:r>
              <a:rPr lang="en-US" b="1" dirty="0" smtClean="0"/>
              <a:t>Pairwise transient key (PTK)</a:t>
            </a:r>
          </a:p>
          <a:p>
            <a:pPr lvl="1"/>
            <a:r>
              <a:rPr lang="en-US" dirty="0" smtClean="0"/>
              <a:t>Consists of three keys to be used for communication between </a:t>
            </a:r>
            <a:r>
              <a:rPr lang="en-US" dirty="0" smtClean="0"/>
              <a:t>a </a:t>
            </a:r>
            <a:r>
              <a:rPr lang="en-US" dirty="0" smtClean="0"/>
              <a:t>STA and AP after they have been mutually authenticated</a:t>
            </a:r>
          </a:p>
          <a:p>
            <a:pPr lvl="1"/>
            <a:r>
              <a:rPr lang="en-US" dirty="0" smtClean="0"/>
              <a:t>Using the STA and AP addresses in the generation of the PTK provides protection against session hijacking and impersonation; using nonces provides additional random keying material</a:t>
            </a:r>
          </a:p>
          <a:p>
            <a:pPr lvl="1"/>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PTK Parts</a:t>
            </a:r>
            <a:endParaRPr lang="en-US" dirty="0"/>
          </a:p>
        </p:txBody>
      </p:sp>
      <p:sp>
        <p:nvSpPr>
          <p:cNvPr id="3" name="Content Placeholder 2"/>
          <p:cNvSpPr>
            <a:spLocks noGrp="1"/>
          </p:cNvSpPr>
          <p:nvPr>
            <p:ph idx="1"/>
          </p:nvPr>
        </p:nvSpPr>
        <p:spPr>
          <a:xfrm>
            <a:off x="228600" y="1524000"/>
            <a:ext cx="3124200" cy="4867275"/>
          </a:xfrm>
        </p:spPr>
        <p:txBody>
          <a:bodyPr>
            <a:normAutofit/>
          </a:bodyPr>
          <a:lstStyle/>
          <a:p>
            <a:r>
              <a:rPr lang="en-US" dirty="0" smtClean="0"/>
              <a:t>The three parts of the PTK are:</a:t>
            </a:r>
          </a:p>
        </p:txBody>
      </p:sp>
      <p:graphicFrame>
        <p:nvGraphicFramePr>
          <p:cNvPr id="4" name="Diagram 3"/>
          <p:cNvGraphicFramePr/>
          <p:nvPr/>
        </p:nvGraphicFramePr>
        <p:xfrm>
          <a:off x="838200" y="1524000"/>
          <a:ext cx="8153400" cy="5334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Keys</a:t>
            </a:r>
            <a:endParaRPr lang="en-US" dirty="0"/>
          </a:p>
        </p:txBody>
      </p:sp>
      <p:sp>
        <p:nvSpPr>
          <p:cNvPr id="3" name="Content Placeholder 2"/>
          <p:cNvSpPr>
            <a:spLocks noGrp="1"/>
          </p:cNvSpPr>
          <p:nvPr>
            <p:ph idx="1"/>
          </p:nvPr>
        </p:nvSpPr>
        <p:spPr>
          <a:xfrm>
            <a:off x="792163" y="1762125"/>
            <a:ext cx="7570787" cy="4791075"/>
          </a:xfrm>
        </p:spPr>
        <p:txBody>
          <a:bodyPr>
            <a:normAutofit fontScale="92500" lnSpcReduction="10000"/>
          </a:bodyPr>
          <a:lstStyle/>
          <a:p>
            <a:r>
              <a:rPr lang="en-US" dirty="0" smtClean="0"/>
              <a:t> Group keys are used for multicast communication in which one STA sends </a:t>
            </a:r>
            <a:r>
              <a:rPr lang="en-US" dirty="0" err="1" smtClean="0"/>
              <a:t>MPDUs</a:t>
            </a:r>
            <a:r>
              <a:rPr lang="en-US" dirty="0" smtClean="0"/>
              <a:t> </a:t>
            </a:r>
            <a:r>
              <a:rPr lang="en-US" dirty="0" smtClean="0"/>
              <a:t>to multiple STAs</a:t>
            </a:r>
          </a:p>
          <a:p>
            <a:pPr lvl="1"/>
            <a:r>
              <a:rPr lang="en-US" b="1" dirty="0" smtClean="0"/>
              <a:t>Group master key (GMK)</a:t>
            </a:r>
          </a:p>
          <a:p>
            <a:pPr lvl="2"/>
            <a:r>
              <a:rPr lang="en-US" dirty="0" smtClean="0"/>
              <a:t>Key-generating key used with other inputs to derive the GTK</a:t>
            </a:r>
          </a:p>
          <a:p>
            <a:pPr lvl="1"/>
            <a:r>
              <a:rPr lang="en-US" b="1" dirty="0" smtClean="0"/>
              <a:t>Group temporal key (GTK)</a:t>
            </a:r>
          </a:p>
          <a:p>
            <a:pPr lvl="2"/>
            <a:r>
              <a:rPr lang="en-US" dirty="0" smtClean="0"/>
              <a:t>Generated by the AP and transmitted to its associated STAs</a:t>
            </a:r>
          </a:p>
          <a:p>
            <a:pPr lvl="2"/>
            <a:r>
              <a:rPr lang="en-US" dirty="0" smtClean="0"/>
              <a:t>IEEE 802.11i requires that its value is computationally indistinguishable from random</a:t>
            </a:r>
          </a:p>
          <a:p>
            <a:pPr lvl="2"/>
            <a:r>
              <a:rPr lang="en-US" dirty="0" smtClean="0"/>
              <a:t>Distributed securely using the pairwise keys that are already established</a:t>
            </a:r>
          </a:p>
          <a:p>
            <a:pPr lvl="2"/>
            <a:r>
              <a:rPr lang="en-US" dirty="0" smtClean="0"/>
              <a:t>Is changed every time a device leaves the network</a:t>
            </a:r>
          </a:p>
          <a:p>
            <a:pPr lvl="1"/>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10.pdf"/>
          <p:cNvPicPr>
            <a:picLocks noChangeAspect="1"/>
          </p:cNvPicPr>
          <p:nvPr/>
        </p:nvPicPr>
        <mc:AlternateContent>
          <mc:Choice xmlns:ma="http://schemas.microsoft.com/office/mac/drawingml/2008/main" Requires="ma">
            <p:blipFill>
              <a:blip r:embed="rId3"/>
              <a:srcRect t="5455" b="10000"/>
              <a:stretch>
                <a:fillRect/>
              </a:stretch>
            </p:blipFill>
          </mc:Choice>
          <mc:Fallback>
            <p:blipFill>
              <a:blip r:embed="rId4"/>
              <a:srcRect t="5455" b="10000"/>
              <a:stretch>
                <a:fillRect/>
              </a:stretch>
            </p:blipFill>
          </mc:Fallback>
        </mc:AlternateContent>
        <p:spPr>
          <a:xfrm>
            <a:off x="1524000" y="0"/>
            <a:ext cx="6324482" cy="6919640"/>
          </a:xfrm>
          <a:prstGeom prst="rect">
            <a:avLst/>
          </a:prstGeom>
        </p:spPr>
      </p:pic>
    </p:spTree>
  </p:cSld>
  <p:clrMapOvr>
    <a:masterClrMapping/>
  </p:clrMapOvr>
  <p:transition>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Protected Data Transfer Phase</a:t>
            </a:r>
            <a:endParaRPr lang="en-US" dirty="0"/>
          </a:p>
        </p:txBody>
      </p:sp>
      <p:sp>
        <p:nvSpPr>
          <p:cNvPr id="3" name="Content Placeholder 2"/>
          <p:cNvSpPr>
            <a:spLocks noGrp="1"/>
          </p:cNvSpPr>
          <p:nvPr>
            <p:ph idx="1"/>
          </p:nvPr>
        </p:nvSpPr>
        <p:spPr>
          <a:xfrm>
            <a:off x="792163" y="1762125"/>
            <a:ext cx="7570787" cy="4943475"/>
          </a:xfrm>
        </p:spPr>
        <p:txBody>
          <a:bodyPr>
            <a:normAutofit fontScale="92500" lnSpcReduction="20000"/>
          </a:bodyPr>
          <a:lstStyle/>
          <a:p>
            <a:r>
              <a:rPr lang="en-US" dirty="0" smtClean="0"/>
              <a:t>IEEE 802.11i defines two schemes for protecting data transmitted in 802.11 MPDUs:</a:t>
            </a:r>
          </a:p>
          <a:p>
            <a:pPr lvl="1"/>
            <a:r>
              <a:rPr lang="en-US" dirty="0" smtClean="0"/>
              <a:t>Temporal Key Integrity Protocol (TKIP)</a:t>
            </a:r>
          </a:p>
          <a:p>
            <a:pPr lvl="2"/>
            <a:r>
              <a:rPr lang="en-US" dirty="0" smtClean="0"/>
              <a:t>Designed to require only software changes to devices that are implemented with WEP</a:t>
            </a:r>
          </a:p>
          <a:p>
            <a:pPr lvl="2"/>
            <a:r>
              <a:rPr lang="en-US" dirty="0" smtClean="0"/>
              <a:t>Provides two services:</a:t>
            </a:r>
          </a:p>
          <a:p>
            <a:pPr lvl="3"/>
            <a:r>
              <a:rPr lang="en-US" dirty="0" smtClean="0"/>
              <a:t>Message integrity</a:t>
            </a:r>
          </a:p>
          <a:p>
            <a:pPr lvl="3"/>
            <a:r>
              <a:rPr lang="en-US" dirty="0" smtClean="0"/>
              <a:t>Data confidentiality</a:t>
            </a:r>
          </a:p>
          <a:p>
            <a:pPr lvl="1"/>
            <a:r>
              <a:rPr lang="en-US" dirty="0" smtClean="0"/>
              <a:t>Counter Mode-CBC MAC Protocol (CCMP)</a:t>
            </a:r>
          </a:p>
          <a:p>
            <a:pPr lvl="2"/>
            <a:r>
              <a:rPr lang="en-US" dirty="0" smtClean="0"/>
              <a:t>Intended for newer IEEE 802.11 devices that are equipped with the hardware to support this scheme</a:t>
            </a:r>
          </a:p>
          <a:p>
            <a:pPr lvl="2"/>
            <a:r>
              <a:rPr lang="en-US" dirty="0" smtClean="0"/>
              <a:t>Provides two services:</a:t>
            </a:r>
          </a:p>
          <a:p>
            <a:pPr lvl="3"/>
            <a:r>
              <a:rPr lang="en-US" dirty="0" smtClean="0"/>
              <a:t>Message integrity</a:t>
            </a:r>
          </a:p>
          <a:p>
            <a:pPr lvl="3"/>
            <a:r>
              <a:rPr lang="en-US" dirty="0" smtClean="0"/>
              <a:t>Data confidentiality</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IEEE 802.11i</a:t>
            </a:r>
            <a:br>
              <a:rPr lang="en-US" dirty="0" smtClean="0"/>
            </a:br>
            <a:r>
              <a:rPr lang="en-US" dirty="0" smtClean="0"/>
              <a:t>Pseudorandom Function (PRF)</a:t>
            </a:r>
            <a:endParaRPr lang="en-US" dirty="0"/>
          </a:p>
        </p:txBody>
      </p:sp>
      <p:sp>
        <p:nvSpPr>
          <p:cNvPr id="3" name="Content Placeholder 2"/>
          <p:cNvSpPr>
            <a:spLocks noGrp="1"/>
          </p:cNvSpPr>
          <p:nvPr>
            <p:ph idx="1"/>
          </p:nvPr>
        </p:nvSpPr>
        <p:spPr>
          <a:xfrm>
            <a:off x="762000" y="1981200"/>
            <a:ext cx="7570787" cy="4876801"/>
          </a:xfrm>
        </p:spPr>
        <p:txBody>
          <a:bodyPr/>
          <a:lstStyle/>
          <a:p>
            <a:r>
              <a:rPr lang="en-US" dirty="0" smtClean="0"/>
              <a:t>Used at a number of places in the IEEE 802.11i scheme (to generate nonces, to expand pairwise keys, to generate the GTK)</a:t>
            </a:r>
          </a:p>
          <a:p>
            <a:pPr lvl="1"/>
            <a:r>
              <a:rPr lang="en-US" dirty="0" smtClean="0"/>
              <a:t>Best security practice dictates that different pseudorandom number streams be used for these different purposes</a:t>
            </a:r>
          </a:p>
          <a:p>
            <a:r>
              <a:rPr lang="en-US" dirty="0" smtClean="0">
                <a:cs typeface="ＭＳ Ｐゴシック" pitchFamily="-84" charset="-128"/>
              </a:rPr>
              <a:t>Built on the use of HMAC-SHA-1 to generate a pseudorandom bit stream</a:t>
            </a:r>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11.pdf"/>
          <p:cNvPicPr>
            <a:picLocks noChangeAspect="1"/>
          </p:cNvPicPr>
          <p:nvPr/>
        </p:nvPicPr>
        <mc:AlternateContent>
          <mc:Choice xmlns:ma="http://schemas.microsoft.com/office/mac/drawingml/2008/main" Requires="ma">
            <p:blipFill>
              <a:blip r:embed="rId3"/>
              <a:srcRect l="11765" t="17273" r="15294" b="5455"/>
              <a:stretch>
                <a:fillRect/>
              </a:stretch>
            </p:blipFill>
          </mc:Choice>
          <mc:Fallback>
            <p:blipFill>
              <a:blip r:embed="rId4"/>
              <a:srcRect l="11765" t="17273" r="15294" b="5455"/>
              <a:stretch>
                <a:fillRect/>
              </a:stretch>
            </p:blipFill>
          </mc:Fallback>
        </mc:AlternateContent>
        <p:spPr>
          <a:xfrm>
            <a:off x="2057400" y="0"/>
            <a:ext cx="5023827" cy="6887488"/>
          </a:xfrm>
          <a:prstGeom prst="rect">
            <a:avLst/>
          </a:prstGeom>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smtClean="0"/>
              <a:t>Summary</a:t>
            </a:r>
            <a:endParaRPr lang="en-AU" dirty="0" smtClean="0"/>
          </a:p>
        </p:txBody>
      </p:sp>
      <p:sp>
        <p:nvSpPr>
          <p:cNvPr id="56323" name="Rectangle 3"/>
          <p:cNvSpPr>
            <a:spLocks noGrp="1" noChangeArrowheads="1"/>
          </p:cNvSpPr>
          <p:nvPr>
            <p:ph sz="half" idx="1"/>
          </p:nvPr>
        </p:nvSpPr>
        <p:spPr>
          <a:xfrm>
            <a:off x="228600" y="1676400"/>
            <a:ext cx="3565525" cy="5410200"/>
          </a:xfrm>
        </p:spPr>
        <p:txBody>
          <a:bodyPr>
            <a:normAutofit fontScale="92500" lnSpcReduction="20000"/>
          </a:bodyPr>
          <a:lstStyle/>
          <a:p>
            <a:r>
              <a:rPr lang="en-US" dirty="0" smtClean="0"/>
              <a:t>Wireless network security</a:t>
            </a:r>
          </a:p>
          <a:p>
            <a:pPr lvl="1"/>
            <a:r>
              <a:rPr lang="en-US" dirty="0" smtClean="0"/>
              <a:t>Network threats</a:t>
            </a:r>
          </a:p>
          <a:p>
            <a:pPr lvl="1"/>
            <a:r>
              <a:rPr lang="en-US" dirty="0" smtClean="0"/>
              <a:t>Security measures</a:t>
            </a:r>
          </a:p>
          <a:p>
            <a:r>
              <a:rPr lang="en-US" dirty="0" smtClean="0"/>
              <a:t>Mobile device security</a:t>
            </a:r>
          </a:p>
          <a:p>
            <a:pPr lvl="1"/>
            <a:r>
              <a:rPr lang="en-US" dirty="0" smtClean="0"/>
              <a:t>Security threats</a:t>
            </a:r>
          </a:p>
          <a:p>
            <a:pPr lvl="1"/>
            <a:r>
              <a:rPr lang="en-US" dirty="0" smtClean="0"/>
              <a:t>Security strategy</a:t>
            </a:r>
          </a:p>
          <a:p>
            <a:r>
              <a:rPr lang="en-US" dirty="0" smtClean="0"/>
              <a:t>IEEE 802.11 wireless LAN overview</a:t>
            </a:r>
          </a:p>
          <a:p>
            <a:pPr lvl="1"/>
            <a:r>
              <a:rPr lang="en-US" dirty="0" smtClean="0"/>
              <a:t>Wi-Fi Alliance</a:t>
            </a:r>
          </a:p>
          <a:p>
            <a:pPr lvl="1"/>
            <a:r>
              <a:rPr lang="en-US" dirty="0" smtClean="0"/>
              <a:t>IEEE 802 protocol architecture</a:t>
            </a:r>
          </a:p>
          <a:p>
            <a:pPr lvl="1"/>
            <a:r>
              <a:rPr lang="en-US" dirty="0" smtClean="0"/>
              <a:t>IEEE 802.11 network components and architectural model</a:t>
            </a:r>
          </a:p>
          <a:p>
            <a:pPr lvl="1"/>
            <a:r>
              <a:rPr lang="en-US" dirty="0" smtClean="0"/>
              <a:t>IEEE 802.11 services</a:t>
            </a:r>
            <a:endParaRPr lang="en-AU" dirty="0" smtClean="0"/>
          </a:p>
        </p:txBody>
      </p:sp>
      <p:sp>
        <p:nvSpPr>
          <p:cNvPr id="56324" name="Content Placeholder 11"/>
          <p:cNvSpPr>
            <a:spLocks noGrp="1"/>
          </p:cNvSpPr>
          <p:nvPr>
            <p:ph sz="half" idx="2"/>
          </p:nvPr>
        </p:nvSpPr>
        <p:spPr>
          <a:xfrm>
            <a:off x="5334000" y="1905000"/>
            <a:ext cx="3565525" cy="4953000"/>
          </a:xfrm>
        </p:spPr>
        <p:txBody>
          <a:bodyPr>
            <a:normAutofit fontScale="92500" lnSpcReduction="20000"/>
          </a:bodyPr>
          <a:lstStyle/>
          <a:p>
            <a:r>
              <a:rPr lang="en-US" dirty="0" smtClean="0"/>
              <a:t>IEEE 802.11i wireless LAN security</a:t>
            </a:r>
          </a:p>
          <a:p>
            <a:pPr lvl="1"/>
            <a:r>
              <a:rPr lang="en-US" dirty="0" smtClean="0"/>
              <a:t>IEEE 802.11i services</a:t>
            </a:r>
          </a:p>
          <a:p>
            <a:pPr lvl="1"/>
            <a:r>
              <a:rPr lang="en-US" dirty="0" smtClean="0"/>
              <a:t>IEEE 802.11i phases of operation</a:t>
            </a:r>
          </a:p>
          <a:p>
            <a:pPr lvl="1"/>
            <a:r>
              <a:rPr lang="en-US" dirty="0" smtClean="0"/>
              <a:t>Discovery phase</a:t>
            </a:r>
          </a:p>
          <a:p>
            <a:pPr lvl="1"/>
            <a:r>
              <a:rPr lang="en-US" dirty="0" smtClean="0"/>
              <a:t>Authentication phase</a:t>
            </a:r>
          </a:p>
          <a:p>
            <a:pPr lvl="1"/>
            <a:r>
              <a:rPr lang="en-US" dirty="0" smtClean="0"/>
              <a:t>Key management phase</a:t>
            </a:r>
          </a:p>
          <a:p>
            <a:pPr lvl="1"/>
            <a:r>
              <a:rPr lang="en-US" dirty="0" smtClean="0"/>
              <a:t>Protected data transfer phase</a:t>
            </a:r>
          </a:p>
          <a:p>
            <a:pPr lvl="1"/>
            <a:r>
              <a:rPr lang="en-US" dirty="0" smtClean="0"/>
              <a:t>The IEEE 802.11i pseudorandom function</a:t>
            </a:r>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505200" y="32004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TextBox 5"/>
          <p:cNvSpPr txBox="1"/>
          <p:nvPr/>
        </p:nvSpPr>
        <p:spPr>
          <a:xfrm>
            <a:off x="6184900" y="1905000"/>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990600" y="-304800"/>
            <a:ext cx="7570787" cy="1412875"/>
          </a:xfrm>
        </p:spPr>
        <p:txBody>
          <a:bodyPr/>
          <a:lstStyle/>
          <a:p>
            <a:r>
              <a:rPr lang="en-US" dirty="0" smtClean="0"/>
              <a:t>Wireless Security</a:t>
            </a:r>
            <a:endParaRPr lang="en-US" dirty="0"/>
          </a:p>
        </p:txBody>
      </p:sp>
      <p:sp>
        <p:nvSpPr>
          <p:cNvPr id="7" name="Content Placeholder 6"/>
          <p:cNvSpPr>
            <a:spLocks noGrp="1"/>
          </p:cNvSpPr>
          <p:nvPr>
            <p:ph idx="4294967295"/>
          </p:nvPr>
        </p:nvSpPr>
        <p:spPr>
          <a:xfrm>
            <a:off x="228600" y="838200"/>
            <a:ext cx="8610600" cy="838200"/>
          </a:xfrm>
        </p:spPr>
        <p:txBody>
          <a:bodyPr>
            <a:normAutofit fontScale="85000" lnSpcReduction="10000"/>
          </a:bodyPr>
          <a:lstStyle/>
          <a:p>
            <a:r>
              <a:rPr lang="en-US" dirty="0" smtClean="0"/>
              <a:t>Some of the key factors contributing to the higher security risk of wireless networks compared to wired networks include:</a:t>
            </a:r>
          </a:p>
        </p:txBody>
      </p:sp>
      <p:graphicFrame>
        <p:nvGraphicFramePr>
          <p:cNvPr id="4" name="Diagram 3"/>
          <p:cNvGraphicFramePr/>
          <p:nvPr/>
        </p:nvGraphicFramePr>
        <p:xfrm>
          <a:off x="228600" y="1752600"/>
          <a:ext cx="8763000" cy="4978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mc:Choice xmlns:ma="http://schemas.microsoft.com/office/mac/drawingml/2008/main" Requires="ma">
            <p:blipFill>
              <a:blip r:embed="rId3"/>
              <a:srcRect t="26364" b="39091"/>
              <a:stretch>
                <a:fillRect/>
              </a:stretch>
            </p:blipFill>
          </mc:Choice>
          <mc:Fallback>
            <p:blipFill>
              <a:blip r:embed="rId4"/>
              <a:srcRect t="26364" b="39091"/>
              <a:stretch>
                <a:fillRect/>
              </a:stretch>
            </p:blipFill>
          </mc:Fallback>
        </mc:AlternateContent>
        <p:spPr>
          <a:xfrm>
            <a:off x="-277029" y="1143000"/>
            <a:ext cx="9421029" cy="4211743"/>
          </a:xfrm>
          <a:prstGeom prst="rect">
            <a:avLst/>
          </a:prstGeom>
        </p:spPr>
      </p:pic>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Wireless Network Threats</a:t>
            </a:r>
            <a:endParaRPr lang="en-US" dirty="0"/>
          </a:p>
        </p:txBody>
      </p:sp>
      <p:sp>
        <p:nvSpPr>
          <p:cNvPr id="8" name="Content Placeholder 7"/>
          <p:cNvSpPr>
            <a:spLocks noGrp="1"/>
          </p:cNvSpPr>
          <p:nvPr>
            <p:ph sz="half" idx="1"/>
          </p:nvPr>
        </p:nvSpPr>
        <p:spPr>
          <a:xfrm>
            <a:off x="304800" y="1981200"/>
            <a:ext cx="3977322" cy="5083175"/>
          </a:xfrm>
        </p:spPr>
        <p:txBody>
          <a:bodyPr>
            <a:normAutofit fontScale="47500" lnSpcReduction="20000"/>
          </a:bodyPr>
          <a:lstStyle/>
          <a:p>
            <a:r>
              <a:rPr lang="en-US" b="1" dirty="0" smtClean="0"/>
              <a:t>Accidental association</a:t>
            </a:r>
          </a:p>
          <a:p>
            <a:pPr lvl="1"/>
            <a:r>
              <a:rPr lang="en-US" dirty="0" smtClean="0"/>
              <a:t>Company wireless LANs in close proximity may create overlapping transmission ranges</a:t>
            </a:r>
          </a:p>
          <a:p>
            <a:pPr lvl="1"/>
            <a:r>
              <a:rPr lang="en-US" dirty="0" smtClean="0"/>
              <a:t>A user intending to connect to one LAN may unintentionally lock on to a wireless access point from a neighboring network</a:t>
            </a:r>
          </a:p>
          <a:p>
            <a:r>
              <a:rPr lang="en-US" b="1" dirty="0" smtClean="0"/>
              <a:t>Malicious association</a:t>
            </a:r>
          </a:p>
          <a:p>
            <a:pPr lvl="1"/>
            <a:r>
              <a:rPr lang="en-US" dirty="0" smtClean="0"/>
              <a:t>In this situation, a wireless device is configured to appear to be a legitimate access point, enabling the operator to steal passwords from legitimate users and then penetrate a wired network through a legitimate wireless access point</a:t>
            </a:r>
          </a:p>
          <a:p>
            <a:r>
              <a:rPr lang="en-US" b="1" dirty="0" smtClean="0"/>
              <a:t>Ad hoc networks</a:t>
            </a:r>
          </a:p>
          <a:p>
            <a:pPr lvl="1"/>
            <a:r>
              <a:rPr lang="en-US" dirty="0" smtClean="0"/>
              <a:t>These are peer-to-peer networks between wireless computers with no access point between them</a:t>
            </a:r>
          </a:p>
          <a:p>
            <a:pPr lvl="1"/>
            <a:r>
              <a:rPr lang="en-US" dirty="0" smtClean="0"/>
              <a:t>Such networks can pose a security threat due to a lack of a central point of control</a:t>
            </a:r>
          </a:p>
          <a:p>
            <a:r>
              <a:rPr lang="en-US" b="1" dirty="0" smtClean="0"/>
              <a:t>Nontraditional networks</a:t>
            </a:r>
          </a:p>
          <a:p>
            <a:pPr lvl="1"/>
            <a:r>
              <a:rPr lang="en-US" dirty="0" smtClean="0"/>
              <a:t>Personal network Bluetooth devices, barcode readers, and handheld PDAs pose a security risk in terms of both eavesdropping and spoofing</a:t>
            </a:r>
          </a:p>
        </p:txBody>
      </p:sp>
      <p:sp>
        <p:nvSpPr>
          <p:cNvPr id="9" name="Content Placeholder 8"/>
          <p:cNvSpPr>
            <a:spLocks noGrp="1"/>
          </p:cNvSpPr>
          <p:nvPr>
            <p:ph sz="half" idx="2"/>
          </p:nvPr>
        </p:nvSpPr>
        <p:spPr>
          <a:xfrm>
            <a:off x="4953000" y="1981200"/>
            <a:ext cx="3733800" cy="5257800"/>
          </a:xfrm>
        </p:spPr>
        <p:txBody>
          <a:bodyPr>
            <a:normAutofit fontScale="47500" lnSpcReduction="20000"/>
          </a:bodyPr>
          <a:lstStyle/>
          <a:p>
            <a:r>
              <a:rPr lang="en-US" b="1" dirty="0" smtClean="0"/>
              <a:t>Identity theft (MAC spoofing)</a:t>
            </a:r>
          </a:p>
          <a:p>
            <a:pPr lvl="1"/>
            <a:r>
              <a:rPr lang="en-US" dirty="0" smtClean="0"/>
              <a:t>This occurs when an attacker is able to eavesdrop on network traffic and identify the MAC address of a computer with network privileges</a:t>
            </a:r>
          </a:p>
          <a:p>
            <a:r>
              <a:rPr lang="en-US" b="1" dirty="0" smtClean="0"/>
              <a:t>Man-in-the-middle attacks</a:t>
            </a:r>
          </a:p>
          <a:p>
            <a:pPr lvl="1"/>
            <a:r>
              <a:rPr lang="en-US" dirty="0" smtClean="0"/>
              <a:t>This attack involves persuading a user and an access point to believe that they are talking to each other when in fact the communication is going through an intermediate attacking device</a:t>
            </a:r>
          </a:p>
          <a:p>
            <a:pPr lvl="1"/>
            <a:r>
              <a:rPr lang="en-US" dirty="0" smtClean="0"/>
              <a:t>Wireless networks are particularly vulnerable to such attacks</a:t>
            </a:r>
          </a:p>
          <a:p>
            <a:r>
              <a:rPr lang="en-US" b="1" dirty="0" smtClean="0"/>
              <a:t>Denial of service (DoS)</a:t>
            </a:r>
          </a:p>
          <a:p>
            <a:pPr lvl="1"/>
            <a:r>
              <a:rPr lang="en-US" dirty="0" smtClean="0"/>
              <a:t>This attack occurs when an attacker continually bombards a wireless access point or some other accessible wireless port with various protocol messages designed to consume system resources</a:t>
            </a:r>
          </a:p>
          <a:p>
            <a:pPr lvl="1"/>
            <a:r>
              <a:rPr lang="en-US" dirty="0" smtClean="0"/>
              <a:t>The wireless environment lends itself to this type of attack because it is so easy for the attacker to direct multiple wireless messages at the target</a:t>
            </a:r>
          </a:p>
          <a:p>
            <a:r>
              <a:rPr lang="en-US" b="1" dirty="0" smtClean="0"/>
              <a:t>Network injection</a:t>
            </a:r>
          </a:p>
          <a:p>
            <a:pPr lvl="1"/>
            <a:r>
              <a:rPr lang="en-US" dirty="0" smtClean="0"/>
              <a:t>This attack targets wireless access points that are exposed to nonfiltered network traffic, such as routing protocol messages or network management messages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a:xfrm>
            <a:off x="1" y="39688"/>
            <a:ext cx="9144000" cy="1412875"/>
          </a:xfrm>
        </p:spPr>
        <p:txBody>
          <a:bodyPr/>
          <a:lstStyle/>
          <a:p>
            <a:r>
              <a:rPr lang="en-US" dirty="0" smtClean="0"/>
              <a:t>Securing Wireless Transmissions</a:t>
            </a:r>
            <a:endParaRPr lang="en-US" dirty="0"/>
          </a:p>
        </p:txBody>
      </p:sp>
      <p:sp>
        <p:nvSpPr>
          <p:cNvPr id="6" name="Content Placeholder 5"/>
          <p:cNvSpPr>
            <a:spLocks noGrp="1"/>
          </p:cNvSpPr>
          <p:nvPr>
            <p:ph idx="1"/>
          </p:nvPr>
        </p:nvSpPr>
        <p:spPr>
          <a:xfrm>
            <a:off x="792163" y="1762125"/>
            <a:ext cx="7570787" cy="4638675"/>
          </a:xfrm>
        </p:spPr>
        <p:txBody>
          <a:bodyPr>
            <a:normAutofit fontScale="77500" lnSpcReduction="20000"/>
          </a:bodyPr>
          <a:lstStyle/>
          <a:p>
            <a:r>
              <a:rPr lang="en-US" dirty="0" smtClean="0"/>
              <a:t>The principal threats to wireless transmission are eavesdropping, altering or inserting messages, and disruption</a:t>
            </a:r>
          </a:p>
          <a:p>
            <a:r>
              <a:rPr lang="en-US" dirty="0" smtClean="0"/>
              <a:t>To deal with eavesdropping, two types of countermeasures are appropriate:</a:t>
            </a:r>
          </a:p>
          <a:p>
            <a:pPr lvl="1"/>
            <a:r>
              <a:rPr lang="en-US" dirty="0" smtClean="0"/>
              <a:t>Signal-hiding techniques</a:t>
            </a:r>
          </a:p>
          <a:p>
            <a:pPr lvl="2"/>
            <a:r>
              <a:rPr lang="en-US" dirty="0" smtClean="0"/>
              <a:t>Turn off SSID broadcasting by wireless access points</a:t>
            </a:r>
          </a:p>
          <a:p>
            <a:pPr lvl="2"/>
            <a:r>
              <a:rPr lang="en-US" dirty="0" smtClean="0"/>
              <a:t>Assign cryptic names to SSIDs</a:t>
            </a:r>
          </a:p>
          <a:p>
            <a:pPr lvl="2"/>
            <a:r>
              <a:rPr lang="en-US" dirty="0" smtClean="0"/>
              <a:t>Reduce signal strength to the lowest level that still provides requisite coverage</a:t>
            </a:r>
          </a:p>
          <a:p>
            <a:pPr lvl="2"/>
            <a:r>
              <a:rPr lang="en-US" dirty="0" smtClean="0"/>
              <a:t>Locate wireless access points in the interior of the building, away from windows and exterior walls</a:t>
            </a:r>
          </a:p>
          <a:p>
            <a:pPr lvl="1"/>
            <a:r>
              <a:rPr lang="en-US" dirty="0" smtClean="0"/>
              <a:t>Encryption</a:t>
            </a:r>
          </a:p>
          <a:p>
            <a:pPr lvl="2"/>
            <a:r>
              <a:rPr lang="en-US" dirty="0" smtClean="0"/>
              <a:t>Is effective against eavesdropping to the extent that the encryption keys are secured</a:t>
            </a:r>
          </a:p>
        </p:txBody>
      </p:sp>
      <p:pic>
        <p:nvPicPr>
          <p:cNvPr id="4" name="Picture 3"/>
          <p:cNvPicPr>
            <a:picLocks noChangeAspect="1"/>
          </p:cNvPicPr>
          <p:nvPr/>
        </p:nvPicPr>
        <p:blipFill>
          <a:blip r:embed="rId3"/>
          <a:stretch>
            <a:fillRect/>
          </a:stretch>
        </p:blipFill>
        <p:spPr>
          <a:xfrm>
            <a:off x="7315200" y="914400"/>
            <a:ext cx="1638525" cy="17526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dirty="0" smtClean="0"/>
              <a:t>Securing Wireless Access Points</a:t>
            </a:r>
            <a:endParaRPr lang="en-US" dirty="0"/>
          </a:p>
        </p:txBody>
      </p:sp>
      <p:sp>
        <p:nvSpPr>
          <p:cNvPr id="3" name="Content Placeholder 2"/>
          <p:cNvSpPr>
            <a:spLocks noGrp="1"/>
          </p:cNvSpPr>
          <p:nvPr>
            <p:ph idx="1"/>
          </p:nvPr>
        </p:nvSpPr>
        <p:spPr>
          <a:xfrm>
            <a:off x="792163" y="1762125"/>
            <a:ext cx="7570787" cy="4791075"/>
          </a:xfrm>
        </p:spPr>
        <p:txBody>
          <a:bodyPr>
            <a:normAutofit lnSpcReduction="10000"/>
          </a:bodyPr>
          <a:lstStyle/>
          <a:p>
            <a:r>
              <a:rPr lang="en-US" dirty="0" smtClean="0"/>
              <a:t>The main threat involving wireless access points is unauthorized access to the network</a:t>
            </a:r>
          </a:p>
          <a:p>
            <a:r>
              <a:rPr lang="en-US" dirty="0" smtClean="0"/>
              <a:t>The principal approach for preventing such access is the IEEE 802.1x standard for port-based network access control</a:t>
            </a:r>
          </a:p>
          <a:p>
            <a:pPr lvl="1"/>
            <a:r>
              <a:rPr lang="en-US" dirty="0" smtClean="0"/>
              <a:t>The standard provides an authentication mechanism for devices wishing to attach to a LAN or wireless network</a:t>
            </a:r>
          </a:p>
          <a:p>
            <a:pPr lvl="1"/>
            <a:r>
              <a:rPr lang="en-US" dirty="0" smtClean="0"/>
              <a:t>The use of 802.1x can prevent rogue access points and other unauthorized devices from becoming insecure backdoors</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Wireless Networks</a:t>
            </a:r>
            <a:endParaRPr lang="en-US" dirty="0"/>
          </a:p>
        </p:txBody>
      </p:sp>
      <p:graphicFrame>
        <p:nvGraphicFramePr>
          <p:cNvPr id="4" name="Content Placeholder 3"/>
          <p:cNvGraphicFramePr>
            <a:graphicFrameLocks noGrp="1"/>
          </p:cNvGraphicFramePr>
          <p:nvPr>
            <p:ph idx="1"/>
          </p:nvPr>
        </p:nvGraphicFramePr>
        <p:xfrm>
          <a:off x="685800" y="1752600"/>
          <a:ext cx="7875587" cy="4724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alphaModFix amt="84000"/>
          </a:blip>
          <a:stretch>
            <a:fillRect/>
          </a:stretch>
        </p:blipFill>
        <p:spPr>
          <a:xfrm rot="21317254">
            <a:off x="7477757" y="1799669"/>
            <a:ext cx="1234441" cy="2153094"/>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HD:Users:lpb:admin:consult:Prentice-Hall:Slides:ch01.ppt</Template>
  <TotalTime>6956</TotalTime>
  <Words>12195</Words>
  <Application>Microsoft Macintosh PowerPoint</Application>
  <PresentationFormat>On-screen Show (4:3)</PresentationFormat>
  <Paragraphs>1191</Paragraphs>
  <Slides>38</Slides>
  <Notes>38</Notes>
  <HiddenSlides>0</HiddenSlides>
  <MMClips>0</MMClips>
  <ScaleCrop>false</ScaleCrop>
  <HeadingPairs>
    <vt:vector size="4" baseType="variant">
      <vt:variant>
        <vt:lpstr>Design Template</vt:lpstr>
      </vt:variant>
      <vt:variant>
        <vt:i4>1</vt:i4>
      </vt:variant>
      <vt:variant>
        <vt:lpstr>Slide Titles</vt:lpstr>
      </vt:variant>
      <vt:variant>
        <vt:i4>38</vt:i4>
      </vt:variant>
    </vt:vector>
  </HeadingPairs>
  <TitlesOfParts>
    <vt:vector size="39" baseType="lpstr">
      <vt:lpstr>Infusion</vt:lpstr>
      <vt:lpstr>Cryptography and Network Security</vt:lpstr>
      <vt:lpstr>Chapter 18</vt:lpstr>
      <vt:lpstr>Slide 3</vt:lpstr>
      <vt:lpstr>Wireless Security</vt:lpstr>
      <vt:lpstr>Slide 5</vt:lpstr>
      <vt:lpstr>Wireless Network Threats</vt:lpstr>
      <vt:lpstr>Securing Wireless Transmissions</vt:lpstr>
      <vt:lpstr>Securing Wireless Access Points</vt:lpstr>
      <vt:lpstr>Securing Wireless Networks</vt:lpstr>
      <vt:lpstr>Mobile Device Security</vt:lpstr>
      <vt:lpstr>Security Threats</vt:lpstr>
      <vt:lpstr>Slide 12</vt:lpstr>
      <vt:lpstr>IEEE 802.11  Wireless LAN Overview</vt:lpstr>
      <vt:lpstr>Table 18.1   IEEE 802.11 Terminology </vt:lpstr>
      <vt:lpstr>Wi-Fi Alliance</vt:lpstr>
      <vt:lpstr>Slide 16</vt:lpstr>
      <vt:lpstr>Slide 17</vt:lpstr>
      <vt:lpstr>Slide 18</vt:lpstr>
      <vt:lpstr>Slide 19</vt:lpstr>
      <vt:lpstr>Distribution of Messages Within a DS</vt:lpstr>
      <vt:lpstr>Association-Related Services</vt:lpstr>
      <vt:lpstr>Association-Related Services</vt:lpstr>
      <vt:lpstr>IEEE 802.11i Wireless LAN Security</vt:lpstr>
      <vt:lpstr>Slide 24</vt:lpstr>
      <vt:lpstr>Slide 25</vt:lpstr>
      <vt:lpstr>Slide 26</vt:lpstr>
      <vt:lpstr>IEEE 802.1X  Access Control Approach</vt:lpstr>
      <vt:lpstr>Slide 28</vt:lpstr>
      <vt:lpstr>Slide 29</vt:lpstr>
      <vt:lpstr>Slide 30</vt:lpstr>
      <vt:lpstr>Pairwise Keys</vt:lpstr>
      <vt:lpstr>PTK Parts</vt:lpstr>
      <vt:lpstr>Group Keys</vt:lpstr>
      <vt:lpstr>Slide 34</vt:lpstr>
      <vt:lpstr>Protected Data Transfer Phase</vt:lpstr>
      <vt:lpstr>IEEE 802.11i Pseudorandom Function (PRF)</vt:lpstr>
      <vt:lpstr>Slide 37</vt:lpstr>
      <vt:lpstr>Summary</vt:lpstr>
    </vt:vector>
  </TitlesOfParts>
  <Manager/>
  <Company>School of Eng &amp; IT, UNSW@ADFA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17</dc:subject>
  <dc:creator>Dr Lawrie Brown</dc:creator>
  <cp:keywords/>
  <dc:description/>
  <cp:lastModifiedBy>Kevin McLaughlin</cp:lastModifiedBy>
  <cp:revision>79</cp:revision>
  <cp:lastPrinted>2005-10-07T05:54:31Z</cp:lastPrinted>
  <dcterms:created xsi:type="dcterms:W3CDTF">2013-03-16T21:49:43Z</dcterms:created>
  <dcterms:modified xsi:type="dcterms:W3CDTF">2013-03-17T03:40:30Z</dcterms:modified>
  <cp:category/>
</cp:coreProperties>
</file>